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7"/>
  </p:notesMasterIdLst>
  <p:sldIdLst>
    <p:sldId id="305" r:id="rId2"/>
    <p:sldId id="350" r:id="rId3"/>
    <p:sldId id="353" r:id="rId4"/>
    <p:sldId id="374" r:id="rId5"/>
    <p:sldId id="355" r:id="rId6"/>
    <p:sldId id="368" r:id="rId7"/>
    <p:sldId id="369" r:id="rId8"/>
    <p:sldId id="370" r:id="rId9"/>
    <p:sldId id="371" r:id="rId10"/>
    <p:sldId id="372" r:id="rId11"/>
    <p:sldId id="354" r:id="rId12"/>
    <p:sldId id="356" r:id="rId13"/>
    <p:sldId id="357" r:id="rId14"/>
    <p:sldId id="373" r:id="rId15"/>
    <p:sldId id="359" r:id="rId16"/>
    <p:sldId id="358" r:id="rId17"/>
    <p:sldId id="360" r:id="rId18"/>
    <p:sldId id="361" r:id="rId19"/>
    <p:sldId id="362" r:id="rId20"/>
    <p:sldId id="376" r:id="rId21"/>
    <p:sldId id="379" r:id="rId22"/>
    <p:sldId id="380" r:id="rId23"/>
    <p:sldId id="381" r:id="rId24"/>
    <p:sldId id="363" r:id="rId25"/>
    <p:sldId id="366" r:id="rId26"/>
    <p:sldId id="367" r:id="rId27"/>
    <p:sldId id="364" r:id="rId28"/>
    <p:sldId id="365" r:id="rId29"/>
    <p:sldId id="382" r:id="rId30"/>
    <p:sldId id="383" r:id="rId31"/>
    <p:sldId id="388" r:id="rId32"/>
    <p:sldId id="389" r:id="rId33"/>
    <p:sldId id="390" r:id="rId34"/>
    <p:sldId id="384" r:id="rId35"/>
    <p:sldId id="385" r:id="rId36"/>
  </p:sldIdLst>
  <p:sldSz cx="9144000" cy="5715000" type="screen16x10"/>
  <p:notesSz cx="6858000" cy="9144000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34961"/>
    <a:srgbClr val="8D6708"/>
    <a:srgbClr val="146478"/>
    <a:srgbClr val="F5A623"/>
    <a:srgbClr val="005B74"/>
    <a:srgbClr val="004040"/>
    <a:srgbClr val="DF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7" autoAdjust="0"/>
    <p:restoredTop sz="92582" autoAdjust="0"/>
  </p:normalViewPr>
  <p:slideViewPr>
    <p:cSldViewPr snapToGrid="0" snapToObjects="1">
      <p:cViewPr>
        <p:scale>
          <a:sx n="160" d="100"/>
          <a:sy n="160" d="100"/>
        </p:scale>
        <p:origin x="416" y="1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248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0FF65-C9CC-324D-9ED9-FE50E20436CA}" type="doc">
      <dgm:prSet loTypeId="urn:microsoft.com/office/officeart/2005/8/layout/cycle2" loCatId="cycle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352B3FF0-928E-F840-B5D8-ABD82C3FA8F0}" type="pres">
      <dgm:prSet presAssocID="{A5F0FF65-C9CC-324D-9ED9-FE50E20436C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4C45455F-9A8A-BD46-A8F5-572625654729}" type="presOf" srcId="{A5F0FF65-C9CC-324D-9ED9-FE50E20436CA}" destId="{352B3FF0-928E-F840-B5D8-ABD82C3FA8F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2987B1-CB8C-0845-B494-E174A14BD2B6}" type="datetimeFigureOut">
              <a:rPr lang="nb-NO" smtClean="0"/>
              <a:t>23.09.2016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32F405-807C-694A-88CA-88D35AE1AA5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983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</a:t>
            </a:r>
            <a:r>
              <a:rPr lang="en-US" dirty="0" err="1" smtClean="0"/>
              <a:t>validerer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mottatte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vegobjekter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korrekte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iht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datakatalogen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stedfesting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vegnettet</a:t>
            </a:r>
            <a:r>
              <a:rPr lang="en-US" baseline="0" dirty="0" smtClean="0"/>
              <a:t>. Data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ikke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komplette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mangler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stedfesting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sammenkoblinger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f.eks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ferdigvegsdata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sendes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stedet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Datafangst-APIet</a:t>
            </a:r>
            <a:r>
              <a:rPr lang="en-US" baseline="0" dirty="0" smtClean="0"/>
              <a:t>, der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dataforvalter</a:t>
            </a:r>
            <a:r>
              <a:rPr lang="en-US" baseline="0" dirty="0" smtClean="0"/>
              <a:t> hos SVV </a:t>
            </a:r>
            <a:r>
              <a:rPr lang="en-US" baseline="0" dirty="0" err="1" smtClean="0"/>
              <a:t>kompletterer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stedfester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kobler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objekter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sammen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relasjoner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før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NVDB API </a:t>
            </a:r>
            <a:r>
              <a:rPr lang="en-US" baseline="0" dirty="0" err="1" smtClean="0"/>
              <a:t>Skriv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5183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4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07975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5954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70051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0201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Autentiseringstokenet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6 timer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inntil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/UI/Logout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anropes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eksplisit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(med token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header).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2414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Autentiseringstokenet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6 timer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inntil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/UI/Logout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anropes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eksplisit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(med token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header).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75912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Autentiseringstokenet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6 timer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inntil</a:t>
            </a:r>
            <a:r>
              <a:rPr lang="en-US" baseline="0" dirty="0" smtClean="0"/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https://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/UI/Logout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anropes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eksplisit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(med token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header).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Dersom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tokenet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er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utløpt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vil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alle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requester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svare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med 302 FOUND (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redirigering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til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baseline="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baseline="0" dirty="0" smtClean="0">
                <a:latin typeface="Consolas" charset="0"/>
                <a:ea typeface="Consolas" charset="0"/>
                <a:cs typeface="Consolas" charset="0"/>
              </a:rPr>
              <a:t> Web Login).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71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6881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7485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8688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WKT-</a:t>
            </a:r>
            <a:r>
              <a:rPr lang="en-US" dirty="0" err="1" smtClean="0"/>
              <a:t>standarden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definert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OGC – Open Geospatial </a:t>
            </a:r>
            <a:r>
              <a:rPr lang="en-US" dirty="0" err="1" smtClean="0"/>
              <a:t>Concortium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3530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Begge</a:t>
            </a:r>
            <a:r>
              <a:rPr lang="en-US" dirty="0" smtClean="0"/>
              <a:t> </a:t>
            </a:r>
            <a:r>
              <a:rPr lang="en-US" dirty="0" err="1" smtClean="0"/>
              <a:t>alternativer</a:t>
            </a:r>
            <a:r>
              <a:rPr lang="en-US" dirty="0" smtClean="0"/>
              <a:t> </a:t>
            </a:r>
            <a:r>
              <a:rPr lang="en-US" dirty="0" err="1" smtClean="0"/>
              <a:t>støttes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NVDB API </a:t>
            </a:r>
            <a:r>
              <a:rPr lang="en-US" dirty="0" err="1" smtClean="0"/>
              <a:t>Skriv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664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hovedregel</a:t>
            </a:r>
            <a:r>
              <a:rPr lang="en-US" dirty="0" smtClean="0"/>
              <a:t> </a:t>
            </a:r>
            <a:r>
              <a:rPr lang="en-US" dirty="0" err="1" smtClean="0"/>
              <a:t>benytter</a:t>
            </a:r>
            <a:r>
              <a:rPr lang="en-US" dirty="0" smtClean="0"/>
              <a:t> </a:t>
            </a:r>
            <a:r>
              <a:rPr lang="en-US" dirty="0" err="1" smtClean="0"/>
              <a:t>geosentriske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koordinatreferansesystemer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rekkefølgen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lng</a:t>
            </a:r>
            <a:r>
              <a:rPr lang="en-US" baseline="0" dirty="0" smtClean="0"/>
              <a:t>, lat. </a:t>
            </a:r>
            <a:r>
              <a:rPr lang="en-US" baseline="0" dirty="0" err="1" smtClean="0"/>
              <a:t>Geodetiske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koordinatreferansesystemer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benytter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regel </a:t>
            </a:r>
            <a:r>
              <a:rPr lang="en-US" baseline="0" dirty="0" err="1" smtClean="0"/>
              <a:t>rekkefølgen</a:t>
            </a:r>
            <a:r>
              <a:rPr lang="en-US" baseline="0" dirty="0" smtClean="0"/>
              <a:t> easting, northing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927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7290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valideringsregel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oktober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86329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Kontrollere</a:t>
            </a:r>
            <a:r>
              <a:rPr lang="en-US" baseline="0" dirty="0" smtClean="0"/>
              <a:t> at </a:t>
            </a:r>
            <a:r>
              <a:rPr lang="en-US" baseline="0" dirty="0" err="1" smtClean="0"/>
              <a:t>geometrien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innenfor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Norges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geografi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Notabene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aktuelt</a:t>
            </a:r>
            <a:r>
              <a:rPr lang="en-US" dirty="0" smtClean="0"/>
              <a:t> </a:t>
            </a:r>
            <a:r>
              <a:rPr lang="en-US" dirty="0" err="1" smtClean="0"/>
              <a:t>f.eks</a:t>
            </a:r>
            <a:r>
              <a:rPr lang="en-US" dirty="0" smtClean="0"/>
              <a:t>.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varsle</a:t>
            </a:r>
            <a:r>
              <a:rPr lang="en-US" baseline="0" dirty="0" smtClean="0"/>
              <a:t> om at </a:t>
            </a:r>
            <a:r>
              <a:rPr lang="en-US" baseline="0" dirty="0" err="1" smtClean="0"/>
              <a:t>avledet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egenskap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lagt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vegobjektet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7806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endringer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registrering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oppdatering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korrigering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sletting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gjøre</a:t>
            </a:r>
            <a:r>
              <a:rPr lang="en-US" baseline="0" dirty="0" smtClean="0"/>
              <a:t> via et </a:t>
            </a:r>
            <a:r>
              <a:rPr lang="en-US" baseline="0" dirty="0" err="1" smtClean="0"/>
              <a:t>endringssett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formateres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både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som</a:t>
            </a:r>
            <a:r>
              <a:rPr lang="en-US" baseline="0" dirty="0" smtClean="0"/>
              <a:t> XML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JSON.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9675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0899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39058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smtClean="0"/>
              <a:t>SDK </a:t>
            </a:r>
            <a:r>
              <a:rPr lang="en-US" sz="1000" dirty="0" err="1" smtClean="0"/>
              <a:t>består</a:t>
            </a:r>
            <a:r>
              <a:rPr lang="en-US" sz="1000" dirty="0" smtClean="0"/>
              <a:t> </a:t>
            </a:r>
            <a:r>
              <a:rPr lang="en-US" sz="1000" dirty="0" err="1" smtClean="0"/>
              <a:t>av</a:t>
            </a:r>
            <a:r>
              <a:rPr lang="en-US" sz="1000" dirty="0" smtClean="0"/>
              <a:t> et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komplett</a:t>
            </a:r>
            <a:r>
              <a:rPr lang="en-US" sz="1000" baseline="0" dirty="0" smtClean="0"/>
              <a:t> Tomcat 8-image, </a:t>
            </a:r>
            <a:r>
              <a:rPr lang="en-US" sz="1000" baseline="0" dirty="0" err="1" smtClean="0"/>
              <a:t>ferdig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oppsatt</a:t>
            </a:r>
            <a:r>
              <a:rPr lang="en-US" sz="1000" baseline="0" dirty="0" smtClean="0"/>
              <a:t> med NVDB </a:t>
            </a:r>
            <a:r>
              <a:rPr lang="en-US" sz="1000" baseline="0" dirty="0" err="1" smtClean="0"/>
              <a:t>Skrive</a:t>
            </a:r>
            <a:r>
              <a:rPr lang="en-US" sz="1000" baseline="0" dirty="0" smtClean="0"/>
              <a:t>-API </a:t>
            </a:r>
            <a:r>
              <a:rPr lang="en-US" sz="1000" baseline="0" dirty="0" err="1" smtClean="0"/>
              <a:t>og</a:t>
            </a:r>
            <a:r>
              <a:rPr lang="en-US" sz="1000" baseline="0" dirty="0" smtClean="0"/>
              <a:t> mocks for </a:t>
            </a:r>
            <a:r>
              <a:rPr lang="en-US" sz="1000" baseline="0" dirty="0" err="1" smtClean="0"/>
              <a:t>infrastruktur-komponenter</a:t>
            </a:r>
            <a:r>
              <a:rPr lang="en-US" sz="1000" baseline="0" dirty="0" smtClean="0"/>
              <a:t> hos SVV. NVDB </a:t>
            </a:r>
            <a:r>
              <a:rPr lang="en-US" sz="1000" baseline="0" dirty="0" err="1" smtClean="0"/>
              <a:t>er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også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mocket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og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er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satt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opp</a:t>
            </a:r>
            <a:r>
              <a:rPr lang="en-US" sz="1000" baseline="0" dirty="0" smtClean="0"/>
              <a:t> med </a:t>
            </a:r>
            <a:r>
              <a:rPr lang="en-US" sz="1000" baseline="0" dirty="0" err="1" smtClean="0"/>
              <a:t>noen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kjente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vegobjekter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og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vegnett</a:t>
            </a:r>
            <a:r>
              <a:rPr lang="en-US" sz="1000" baseline="0" dirty="0" smtClean="0"/>
              <a:t>. </a:t>
            </a:r>
            <a:r>
              <a:rPr lang="en-US" sz="1000" baseline="0" dirty="0" err="1" smtClean="0"/>
              <a:t>Datakatalogen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er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kopiert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i</a:t>
            </a:r>
            <a:r>
              <a:rPr lang="en-US" sz="1000" baseline="0" dirty="0" smtClean="0"/>
              <a:t> sin </a:t>
            </a:r>
            <a:r>
              <a:rPr lang="en-US" sz="1000" baseline="0" dirty="0" err="1" smtClean="0"/>
              <a:t>helhet</a:t>
            </a:r>
            <a:r>
              <a:rPr lang="en-US" sz="1000" baseline="0" dirty="0" smtClean="0"/>
              <a:t> for </a:t>
            </a:r>
            <a:r>
              <a:rPr lang="en-US" sz="1000" baseline="0" dirty="0" err="1" smtClean="0"/>
              <a:t>å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muliggjøre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realistisk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validering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av</a:t>
            </a:r>
            <a:r>
              <a:rPr lang="en-US" sz="1000" baseline="0" dirty="0" smtClean="0"/>
              <a:t> </a:t>
            </a:r>
            <a:r>
              <a:rPr lang="en-US" sz="1000" baseline="0" dirty="0" err="1" smtClean="0"/>
              <a:t>endringssett</a:t>
            </a:r>
            <a:r>
              <a:rPr lang="en-US" sz="1000" baseline="0" dirty="0" smtClean="0"/>
              <a:t>.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3995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72567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1509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Angi</a:t>
            </a:r>
            <a:r>
              <a:rPr lang="en-US" dirty="0" smtClean="0"/>
              <a:t> </a:t>
            </a:r>
            <a:r>
              <a:rPr lang="en-US" dirty="0" err="1" smtClean="0"/>
              <a:t>alltid</a:t>
            </a:r>
            <a:r>
              <a:rPr lang="en-US" dirty="0" smtClean="0"/>
              <a:t> </a:t>
            </a:r>
            <a:r>
              <a:rPr lang="en-US" dirty="0" err="1" smtClean="0"/>
              <a:t>navnet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klienten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X-Client header. </a:t>
            </a:r>
            <a:r>
              <a:rPr lang="en-US" dirty="0" err="1" smtClean="0"/>
              <a:t>Dette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hjelper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feilsøk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oppbygging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statistikk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32F405-807C-694A-88CA-88D35AE1AA53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6704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36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49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76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75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antega_Forside_tittel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17"/>
          <p:cNvSpPr/>
          <p:nvPr userDrawn="1"/>
        </p:nvSpPr>
        <p:spPr>
          <a:xfrm>
            <a:off x="1" y="0"/>
            <a:ext cx="9143999" cy="5743232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b="0" i="0" dirty="0">
              <a:solidFill>
                <a:schemeClr val="bg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5" name="Undertittel 9"/>
          <p:cNvSpPr>
            <a:spLocks noGrp="1"/>
          </p:cNvSpPr>
          <p:nvPr>
            <p:ph type="subTitle" idx="1"/>
          </p:nvPr>
        </p:nvSpPr>
        <p:spPr>
          <a:xfrm>
            <a:off x="350939" y="1217606"/>
            <a:ext cx="7772400" cy="624416"/>
          </a:xfrm>
        </p:spPr>
        <p:txBody>
          <a:bodyPr/>
          <a:lstStyle>
            <a:lvl1pPr marL="0" indent="0">
              <a:buFontTx/>
              <a:buNone/>
              <a:defRPr baseline="0">
                <a:solidFill>
                  <a:schemeClr val="bg1"/>
                </a:solidFill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aseline="0">
                <a:solidFill>
                  <a:schemeClr val="bg1"/>
                </a:solidFill>
                <a:latin typeface="Calibri" charset="0"/>
              </a:defRPr>
            </a:lvl2pPr>
          </a:lstStyle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nb-NO" dirty="0" smtClean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807040" y="1768599"/>
            <a:ext cx="7702116" cy="760414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</a:t>
            </a:r>
            <a:r>
              <a:rPr lang="nb-NO" dirty="0" err="1" smtClean="0"/>
              <a:t>title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74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712911" y="1615881"/>
            <a:ext cx="7702116" cy="3132294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sp>
        <p:nvSpPr>
          <p:cNvPr id="4" name="Plassholder for 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7702116" cy="760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solidFill>
                  <a:srgbClr val="034961"/>
                </a:solidFill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9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709003" y="195262"/>
            <a:ext cx="7705542" cy="1047128"/>
          </a:xfrm>
        </p:spPr>
        <p:txBody>
          <a:bodyPr>
            <a:normAutofit/>
          </a:bodyPr>
          <a:lstStyle>
            <a:lvl1pPr>
              <a:defRPr sz="3300" baseline="0"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42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delingsoverskrift - felt hvi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80999"/>
            <a:ext cx="9143999" cy="6095999"/>
          </a:xfrm>
          <a:prstGeom prst="rect">
            <a:avLst/>
          </a:prstGeom>
        </p:spPr>
      </p:pic>
      <p:sp>
        <p:nvSpPr>
          <p:cNvPr id="7" name="Rektangel 7"/>
          <p:cNvSpPr/>
          <p:nvPr userDrawn="1"/>
        </p:nvSpPr>
        <p:spPr>
          <a:xfrm>
            <a:off x="0" y="3665095"/>
            <a:ext cx="9143999" cy="1135064"/>
          </a:xfrm>
          <a:prstGeom prst="rect">
            <a:avLst/>
          </a:prstGeom>
          <a:solidFill>
            <a:srgbClr val="F5A623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70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anser - sek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8565" y="-793377"/>
            <a:ext cx="9762565" cy="6508377"/>
          </a:xfrm>
          <a:prstGeom prst="rect">
            <a:avLst/>
          </a:prstGeom>
        </p:spPr>
      </p:pic>
      <p:sp>
        <p:nvSpPr>
          <p:cNvPr id="7" name="Rektangel 7"/>
          <p:cNvSpPr/>
          <p:nvPr userDrawn="1"/>
        </p:nvSpPr>
        <p:spPr>
          <a:xfrm>
            <a:off x="0" y="3665095"/>
            <a:ext cx="9143999" cy="1135064"/>
          </a:xfrm>
          <a:prstGeom prst="rect">
            <a:avLst/>
          </a:prstGeom>
          <a:solidFill>
            <a:srgbClr val="F5A623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 dirty="0" err="1" smtClean="0"/>
              <a:t>Referanserer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03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blå bakg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1" y="0"/>
            <a:ext cx="9143999" cy="5713200"/>
          </a:xfrm>
          <a:prstGeom prst="rect">
            <a:avLst/>
          </a:prstGeom>
          <a:solidFill>
            <a:srgbClr val="034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b="0" i="0" dirty="0">
              <a:latin typeface="Calibri Light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25034"/>
            <a:ext cx="576000" cy="179712"/>
          </a:xfrm>
          <a:prstGeom prst="rect">
            <a:avLst/>
          </a:prstGeom>
        </p:spPr>
      </p:pic>
      <p:sp>
        <p:nvSpPr>
          <p:cNvPr id="5" name="Tittel 1"/>
          <p:cNvSpPr>
            <a:spLocks noGrp="1"/>
          </p:cNvSpPr>
          <p:nvPr>
            <p:ph type="title"/>
          </p:nvPr>
        </p:nvSpPr>
        <p:spPr>
          <a:xfrm>
            <a:off x="722313" y="3651648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chemeClr val="bg1"/>
                </a:solidFill>
                <a:latin typeface="Calibri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70703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soverskrift -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2097617"/>
            <a:ext cx="7772400" cy="1135063"/>
          </a:xfrm>
        </p:spPr>
        <p:txBody>
          <a:bodyPr anchor="ctr">
            <a:noAutofit/>
          </a:bodyPr>
          <a:lstStyle>
            <a:lvl1pPr algn="l">
              <a:defRPr sz="2600" b="0" cap="none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6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 og tekst -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5597948" cy="70860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6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1551784"/>
            <a:ext cx="5597949" cy="3046393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sz="1600"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sz="1400"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sz="1200"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sz="1200" baseline="0">
                <a:solidFill>
                  <a:srgbClr val="034961"/>
                </a:solidFill>
                <a:latin typeface="Calibri Light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06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Calibri Light" charset="0"/>
              </a:defRPr>
            </a:lvl1pPr>
            <a:lvl2pPr>
              <a:defRPr baseline="0">
                <a:latin typeface="Calibri Light" charset="0"/>
              </a:defRPr>
            </a:lvl2pPr>
            <a:lvl3pPr>
              <a:defRPr baseline="0">
                <a:latin typeface="Calibri Light" charset="0"/>
              </a:defRPr>
            </a:lvl3pPr>
            <a:lvl4pPr>
              <a:defRPr baseline="0">
                <a:latin typeface="Calibri Light" charset="0"/>
              </a:defRPr>
            </a:lvl4pPr>
            <a:lvl5pPr>
              <a:defRPr baseline="0">
                <a:latin typeface="Calibri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33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og tekst - sort/hv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12911" y="718750"/>
            <a:ext cx="2976438" cy="1146060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712910" y="2354670"/>
            <a:ext cx="2976439" cy="3046393"/>
          </a:xfrm>
        </p:spPr>
        <p:txBody>
          <a:bodyPr>
            <a:normAutofit/>
          </a:bodyPr>
          <a:lstStyle>
            <a:lvl1pPr>
              <a:defRPr sz="1800">
                <a:solidFill>
                  <a:srgbClr val="034961"/>
                </a:solidFill>
              </a:defRPr>
            </a:lvl1pPr>
            <a:lvl2pPr>
              <a:defRPr sz="1600">
                <a:solidFill>
                  <a:srgbClr val="034961"/>
                </a:solidFill>
              </a:defRPr>
            </a:lvl2pPr>
            <a:lvl3pPr>
              <a:defRPr sz="1400">
                <a:solidFill>
                  <a:srgbClr val="034961"/>
                </a:solidFill>
              </a:defRPr>
            </a:lvl3pPr>
            <a:lvl4pPr>
              <a:defRPr sz="1200">
                <a:solidFill>
                  <a:srgbClr val="034961"/>
                </a:solidFill>
              </a:defRPr>
            </a:lvl4pPr>
            <a:lvl5pPr>
              <a:defRPr sz="1200">
                <a:solidFill>
                  <a:srgbClr val="03496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smtClean="0"/>
              <a:t>Fifth </a:t>
            </a:r>
            <a:r>
              <a:rPr lang="nb-NO" dirty="0" err="1" smtClean="0"/>
              <a:t>level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3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modell eks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-2064110"/>
            <a:ext cx="9682480" cy="8432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898493" y="3391231"/>
            <a:ext cx="11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Ta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initiativ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569928" y="4242553"/>
            <a:ext cx="124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Vær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nysgjerrig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055294" y="1391372"/>
            <a:ext cx="1182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Vis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lidenskap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00388" y="3013600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Løft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hverandre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21658" y="1174073"/>
            <a:ext cx="1609344" cy="1613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IT-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løsningene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b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du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ikke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klarer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deg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uten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02898" y="2576308"/>
            <a:ext cx="2085277" cy="11154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</a:rPr>
              <a:t>-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gjennom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måten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</a:t>
            </a:r>
          </a:p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jobber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på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og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det</a:t>
            </a:r>
            <a:endParaRPr lang="en-US" sz="1600" dirty="0" smtClean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leverer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48223" y="2091225"/>
            <a:ext cx="1616927" cy="6913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FRIGJØR</a:t>
            </a:r>
          </a:p>
          <a:p>
            <a:pPr algn="ctr">
              <a:lnSpc>
                <a:spcPts val="2600"/>
              </a:lnSpc>
            </a:pPr>
            <a:r>
              <a:rPr lang="en-US" sz="2400" b="1" dirty="0" smtClean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ENERGI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1157" y="716239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Skap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verdi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1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model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-2064110"/>
            <a:ext cx="9682480" cy="8432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898493" y="3391231"/>
            <a:ext cx="1155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Ta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initiativ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3569928" y="4242553"/>
            <a:ext cx="1249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Vær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nysgjerrig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2055294" y="1391372"/>
            <a:ext cx="1182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Vis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lidenskap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5100388" y="3013600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Løft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hverandre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5321658" y="1113113"/>
            <a:ext cx="1609344" cy="161336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baseline="0">
                <a:solidFill>
                  <a:srgbClr val="004040"/>
                </a:solidFill>
                <a:latin typeface="Ubuntu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IT-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løsningene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b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</a:b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kundene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ikke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klarer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seg</a:t>
            </a:r>
            <a:endParaRPr lang="en-US" sz="1600" dirty="0" smtClean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uten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3002898" y="2576308"/>
            <a:ext cx="2085277" cy="111548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</a:rPr>
              <a:t>-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gjennom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måten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</a:t>
            </a:r>
          </a:p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jobber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på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og</a:t>
            </a:r>
            <a:r>
              <a:rPr lang="en-US" sz="1600" dirty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det</a:t>
            </a:r>
            <a:endParaRPr lang="en-US" sz="1600" dirty="0" smtClean="0">
              <a:solidFill>
                <a:srgbClr val="034961"/>
              </a:solidFill>
              <a:latin typeface="Calibri Light" charset="0"/>
              <a:ea typeface="Calibri Light" charset="0"/>
              <a:cs typeface="Calibri Light" charset="0"/>
            </a:endParaRPr>
          </a:p>
          <a:p>
            <a:pPr algn="ctr"/>
            <a:r>
              <a:rPr lang="en-US" sz="1600" dirty="0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vi </a:t>
            </a:r>
            <a:r>
              <a:rPr lang="en-US" sz="1600" dirty="0" err="1" smtClean="0">
                <a:solidFill>
                  <a:srgbClr val="034961"/>
                </a:solidFill>
                <a:latin typeface="Calibri Light" charset="0"/>
                <a:ea typeface="Calibri Light" charset="0"/>
                <a:cs typeface="Calibri Light" charset="0"/>
              </a:rPr>
              <a:t>leverer</a:t>
            </a:r>
            <a:r>
              <a:rPr lang="en-US" sz="1600" dirty="0" err="1">
                <a:solidFill>
                  <a:srgbClr val="034961"/>
                </a:solidFill>
                <a:latin typeface="Calibri Light" charset="0"/>
              </a:rPr>
              <a:t>.</a:t>
            </a:r>
            <a:endParaRPr lang="en-US" sz="1600" dirty="0">
              <a:solidFill>
                <a:srgbClr val="034961"/>
              </a:solidFill>
              <a:latin typeface="Calibri Light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48223" y="2091225"/>
            <a:ext cx="1616927" cy="69137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FRIGJØR</a:t>
            </a:r>
          </a:p>
          <a:p>
            <a:pPr algn="ctr">
              <a:lnSpc>
                <a:spcPts val="2600"/>
              </a:lnSpc>
            </a:pPr>
            <a:r>
              <a:rPr lang="en-US" sz="2400" b="1" dirty="0" smtClean="0">
                <a:solidFill>
                  <a:srgbClr val="F5A623"/>
                </a:solidFill>
                <a:latin typeface="Calibri Bold" charset="0"/>
                <a:ea typeface="Calibri Bold" charset="0"/>
                <a:cs typeface="Calibri Bold" charset="0"/>
              </a:rPr>
              <a:t>ENERGI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811157" y="716239"/>
            <a:ext cx="1234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Skap</a:t>
            </a:r>
            <a:r>
              <a:rPr lang="en-US" sz="1600" dirty="0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en-US" sz="1600" dirty="0" err="1" smtClean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rPr>
              <a:t>verdi</a:t>
            </a:r>
            <a:endParaRPr lang="en-US" sz="160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31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>
            <a:normAutofit/>
          </a:bodyPr>
          <a:lstStyle>
            <a:lvl1pPr>
              <a:defRPr sz="3300"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8D6708"/>
                </a:solidFill>
                <a:latin typeface="Calibri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  <a:lvl2pPr>
              <a:defRPr baseline="0">
                <a:solidFill>
                  <a:srgbClr val="034961"/>
                </a:solidFill>
                <a:latin typeface="Calibri Light" charset="0"/>
              </a:defRPr>
            </a:lvl2pPr>
            <a:lvl3pPr>
              <a:defRPr baseline="0">
                <a:solidFill>
                  <a:srgbClr val="034961"/>
                </a:solidFill>
                <a:latin typeface="Calibri Light" charset="0"/>
              </a:defRPr>
            </a:lvl3pPr>
            <a:lvl4pPr>
              <a:defRPr baseline="0">
                <a:solidFill>
                  <a:srgbClr val="034961"/>
                </a:solidFill>
                <a:latin typeface="Calibri Light" charset="0"/>
              </a:defRPr>
            </a:lvl4pPr>
            <a:lvl5pPr>
              <a:defRPr baseline="0">
                <a:solidFill>
                  <a:srgbClr val="034961"/>
                </a:solidFill>
                <a:latin typeface="Calibri Light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9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34961"/>
                </a:solidFill>
                <a:latin typeface="Calibri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37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666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0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5389200"/>
            <a:ext cx="576072" cy="1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9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diagramData" Target="../diagrams/data1.xml"/><Relationship Id="rId25" Type="http://schemas.openxmlformats.org/officeDocument/2006/relationships/diagramLayout" Target="../diagrams/layout1.xml"/><Relationship Id="rId26" Type="http://schemas.openxmlformats.org/officeDocument/2006/relationships/diagramQuickStyle" Target="../diagrams/quickStyle1.xml"/><Relationship Id="rId27" Type="http://schemas.openxmlformats.org/officeDocument/2006/relationships/diagramColors" Target="../diagrams/colors1.xml"/><Relationship Id="rId28" Type="http://schemas.microsoft.com/office/2007/relationships/diagramDrawing" Target="../diagrams/drawing1.xml"/><Relationship Id="rId29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956CA-CEB9-3148-BB1F-DBDDD85CB09B}" type="datetimeFigureOut">
              <a:rPr lang="en-US" smtClean="0"/>
              <a:t>9/23/16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2763C-40BB-E741-9901-4689BA0001EC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7" name="Diagram 6"/>
          <p:cNvGraphicFramePr/>
          <p:nvPr userDrawn="1">
            <p:extLst>
              <p:ext uri="{D42A27DB-BD31-4B8C-83A1-F6EECF244321}">
                <p14:modId xmlns:p14="http://schemas.microsoft.com/office/powerpoint/2010/main" val="53286497"/>
              </p:ext>
            </p:extLst>
          </p:nvPr>
        </p:nvGraphicFramePr>
        <p:xfrm>
          <a:off x="1524000" y="8255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4" y="5388832"/>
            <a:ext cx="576000" cy="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8" r:id="rId13"/>
    <p:sldLayoutId id="2147483654" r:id="rId14"/>
    <p:sldLayoutId id="2147483663" r:id="rId15"/>
    <p:sldLayoutId id="2147483668" r:id="rId16"/>
    <p:sldLayoutId id="2147483651" r:id="rId17"/>
    <p:sldLayoutId id="2147483662" r:id="rId18"/>
    <p:sldLayoutId id="2147483672" r:id="rId19"/>
    <p:sldLayoutId id="2147483661" r:id="rId20"/>
    <p:sldLayoutId id="2147483692" r:id="rId21"/>
    <p:sldLayoutId id="2147483693" r:id="rId2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rgbClr val="034961"/>
          </a:solidFill>
          <a:latin typeface="Calibri Light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 baseline="0">
          <a:solidFill>
            <a:srgbClr val="034961"/>
          </a:solidFill>
          <a:latin typeface="Calibri Light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 baseline="0">
          <a:solidFill>
            <a:srgbClr val="034961"/>
          </a:solidFill>
          <a:latin typeface="Calibri Light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ub.docker.com/r/nvdbapnevegdata/nvdb-skriveapi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tialreference.org/" TargetMode="External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33" y="1848397"/>
            <a:ext cx="7702116" cy="760414"/>
          </a:xfrm>
        </p:spPr>
        <p:txBody>
          <a:bodyPr>
            <a:normAutofit/>
          </a:bodyPr>
          <a:lstStyle/>
          <a:p>
            <a:r>
              <a:rPr lang="en-US" dirty="0" smtClean="0">
                <a:ea typeface="Calibri" charset="0"/>
                <a:cs typeface="Calibri" charset="0"/>
              </a:rPr>
              <a:t>NVDB API </a:t>
            </a:r>
            <a:r>
              <a:rPr lang="en-US" dirty="0" err="1" smtClean="0">
                <a:ea typeface="Calibri" charset="0"/>
                <a:cs typeface="Calibri" charset="0"/>
              </a:rPr>
              <a:t>Skriv</a:t>
            </a:r>
            <a:endParaRPr lang="en-US" b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705" y="1479065"/>
            <a:ext cx="3035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 Light" charset="0"/>
              </a:rPr>
              <a:t>NVDB </a:t>
            </a:r>
            <a:r>
              <a:rPr lang="en-US" dirty="0" err="1" smtClean="0">
                <a:solidFill>
                  <a:schemeClr val="bg1"/>
                </a:solidFill>
                <a:latin typeface="Calibri Light" charset="0"/>
              </a:rPr>
              <a:t>Utviklerkonferanse</a:t>
            </a:r>
            <a:r>
              <a:rPr lang="en-US" dirty="0" smtClean="0">
                <a:solidFill>
                  <a:schemeClr val="bg1"/>
                </a:solidFill>
                <a:latin typeface="Calibri Light" charset="0"/>
              </a:rPr>
              <a:t> 2016</a:t>
            </a:r>
            <a:endParaRPr lang="en-US" dirty="0">
              <a:solidFill>
                <a:schemeClr val="bg1"/>
              </a:solidFill>
              <a:latin typeface="Calibri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41834" y="546409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40673" y="35349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 smtClean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35349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 smtClean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0380" y="35349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 smtClean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353493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endParaRPr lang="en-US" sz="1000" dirty="0" err="1" smtClean="0">
              <a:solidFill>
                <a:schemeClr val="tx1"/>
              </a:solidFill>
            </a:endParaRPr>
          </a:p>
        </p:txBody>
      </p:sp>
      <p:sp>
        <p:nvSpPr>
          <p:cNvPr id="10" name="TekstSylinder 4"/>
          <p:cNvSpPr txBox="1"/>
          <p:nvPr/>
        </p:nvSpPr>
        <p:spPr>
          <a:xfrm>
            <a:off x="1519902" y="2985691"/>
            <a:ext cx="254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smtClean="0">
                <a:solidFill>
                  <a:srgbClr val="FFFFFF"/>
                </a:solidFill>
                <a:latin typeface="Calibri Light" charset="0"/>
                <a:cs typeface="Calibri Light" charset="0"/>
              </a:rPr>
              <a:t>Tore Eide Andersen</a:t>
            </a:r>
            <a:endParaRPr lang="nb-NO" sz="1400" b="0" i="0" baseline="0" dirty="0" smtClean="0">
              <a:solidFill>
                <a:srgbClr val="FFFFFF"/>
              </a:solidFill>
              <a:latin typeface="Calibri Light" charset="0"/>
              <a:cs typeface="Calibri Light" charset="0"/>
            </a:endParaRPr>
          </a:p>
        </p:txBody>
      </p:sp>
      <p:sp>
        <p:nvSpPr>
          <p:cNvPr id="11" name="TekstSylinder 5"/>
          <p:cNvSpPr txBox="1"/>
          <p:nvPr/>
        </p:nvSpPr>
        <p:spPr>
          <a:xfrm>
            <a:off x="1519902" y="3203915"/>
            <a:ext cx="254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b-NO"/>
            </a:defPPr>
            <a:lvl1pPr>
              <a:defRPr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pPr>
              <a:lnSpc>
                <a:spcPct val="90000"/>
              </a:lnSpc>
            </a:pPr>
            <a:r>
              <a:rPr lang="nb-NO" sz="1000" b="0" i="0" baseline="0" dirty="0" smtClean="0">
                <a:latin typeface="Calibri Light" charset="0"/>
                <a:cs typeface="Calibri Light" charset="0"/>
              </a:rPr>
              <a:t>Senior</a:t>
            </a:r>
            <a:r>
              <a:rPr lang="nb-NO" sz="1000" b="0" i="0" dirty="0" smtClean="0">
                <a:latin typeface="Calibri Light" charset="0"/>
                <a:cs typeface="Calibri Light" charset="0"/>
              </a:rPr>
              <a:t> systemutvikler</a:t>
            </a:r>
            <a:endParaRPr lang="nb-NO" sz="1000" b="0" i="0" baseline="0" dirty="0" smtClean="0">
              <a:latin typeface="Calibri Light" charset="0"/>
              <a:cs typeface="Calibri Light" charset="0"/>
            </a:endParaRPr>
          </a:p>
          <a:p>
            <a:pPr>
              <a:lnSpc>
                <a:spcPct val="90000"/>
              </a:lnSpc>
            </a:pPr>
            <a:r>
              <a:rPr lang="nb-NO" sz="1000" dirty="0" err="1" smtClean="0">
                <a:latin typeface="Calibri Light" charset="0"/>
                <a:cs typeface="Calibri Light" charset="0"/>
              </a:rPr>
              <a:t>torand@kantega.no</a:t>
            </a:r>
            <a:endParaRPr lang="nb-NO" sz="1000" b="0" i="0" baseline="0" dirty="0">
              <a:latin typeface="Calibri Light" charset="0"/>
              <a:cs typeface="Calibri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14" y="3011487"/>
            <a:ext cx="553518" cy="55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="tunnel"&gt;	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529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Arbeidsflyt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5221" y="1490386"/>
            <a:ext cx="721011" cy="26147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sz="1100" b="1">
                <a:solidFill>
                  <a:srgbClr val="000000"/>
                </a:solidFill>
              </a:rPr>
              <a:t>Klient</a:t>
            </a:r>
            <a:endParaRPr lang="nb-NO" sz="1400" b="1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7390" y="1490386"/>
            <a:ext cx="721011" cy="26147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nb-NO" sz="1100" b="1">
                <a:solidFill>
                  <a:srgbClr val="000000"/>
                </a:solidFill>
              </a:rPr>
              <a:t>API</a:t>
            </a:r>
            <a:endParaRPr lang="nb-NO" sz="1400" b="1">
              <a:solidFill>
                <a:srgbClr val="000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570163" y="1751864"/>
            <a:ext cx="5563" cy="3321323"/>
          </a:xfrm>
          <a:prstGeom prst="line">
            <a:avLst/>
          </a:prstGeom>
          <a:ln w="254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91205" y="1751864"/>
            <a:ext cx="5563" cy="3321323"/>
          </a:xfrm>
          <a:prstGeom prst="line">
            <a:avLst/>
          </a:prstGeom>
          <a:ln w="254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575726" y="2041158"/>
            <a:ext cx="3115479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570163" y="2397213"/>
            <a:ext cx="3126606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636923" y="1838670"/>
            <a:ext cx="29541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err="1"/>
              <a:t>Request</a:t>
            </a:r>
            <a:r>
              <a:rPr lang="nb-NO" sz="800" dirty="0"/>
              <a:t>: POST /</a:t>
            </a:r>
            <a:r>
              <a:rPr lang="nb-NO" sz="800" dirty="0" err="1" smtClean="0"/>
              <a:t>nvdb</a:t>
            </a:r>
            <a:r>
              <a:rPr lang="nb-NO" sz="800" dirty="0" smtClean="0"/>
              <a:t>/</a:t>
            </a:r>
            <a:r>
              <a:rPr lang="nb-NO" sz="800" dirty="0" err="1" smtClean="0"/>
              <a:t>apiskriv</a:t>
            </a:r>
            <a:r>
              <a:rPr lang="nb-NO" sz="800" dirty="0" smtClean="0"/>
              <a:t>/rest/v2/endringssett</a:t>
            </a:r>
            <a:endParaRPr lang="nb-NO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36923" y="2194977"/>
            <a:ext cx="29541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/>
              <a:t>Respons: URIer for videre forløp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575726" y="2897915"/>
            <a:ext cx="3115479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70163" y="3253970"/>
            <a:ext cx="3126606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36923" y="2695426"/>
            <a:ext cx="29541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err="1"/>
              <a:t>Request</a:t>
            </a:r>
            <a:r>
              <a:rPr lang="nb-NO" sz="800" dirty="0"/>
              <a:t>: POST /</a:t>
            </a:r>
            <a:r>
              <a:rPr lang="nb-NO" sz="800" dirty="0" err="1" smtClean="0"/>
              <a:t>nvdb</a:t>
            </a:r>
            <a:r>
              <a:rPr lang="nb-NO" sz="800" dirty="0" smtClean="0"/>
              <a:t>/</a:t>
            </a:r>
            <a:r>
              <a:rPr lang="nb-NO" sz="800" dirty="0" err="1" smtClean="0"/>
              <a:t>apiskriv</a:t>
            </a:r>
            <a:r>
              <a:rPr lang="nb-NO" sz="800" dirty="0" smtClean="0"/>
              <a:t>/rest/v2/endringssett</a:t>
            </a:r>
            <a:r>
              <a:rPr lang="nb-NO" sz="800" dirty="0"/>
              <a:t>/{id}/start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6923" y="3051733"/>
            <a:ext cx="2954143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/>
              <a:t>Respons: URIer for videre forløp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81290" y="3710165"/>
            <a:ext cx="3109916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575726" y="4066220"/>
            <a:ext cx="3115479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42487" y="3507676"/>
            <a:ext cx="3028442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err="1"/>
              <a:t>Request</a:t>
            </a:r>
            <a:r>
              <a:rPr lang="nb-NO" sz="800" dirty="0"/>
              <a:t>: GET /</a:t>
            </a:r>
            <a:r>
              <a:rPr lang="nb-NO" sz="800" dirty="0" err="1" smtClean="0"/>
              <a:t>nvdb</a:t>
            </a:r>
            <a:r>
              <a:rPr lang="nb-NO" sz="800" dirty="0" smtClean="0"/>
              <a:t>/</a:t>
            </a:r>
            <a:r>
              <a:rPr lang="nb-NO" sz="800" dirty="0" err="1" smtClean="0"/>
              <a:t>apiskriv</a:t>
            </a:r>
            <a:r>
              <a:rPr lang="nb-NO" sz="800" dirty="0" smtClean="0"/>
              <a:t>/rest/v2/endringssett</a:t>
            </a:r>
            <a:r>
              <a:rPr lang="nb-NO" sz="800" dirty="0"/>
              <a:t>/{id}/fremdrift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42487" y="3863983"/>
            <a:ext cx="294857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/>
              <a:t>Respons: Behandlingsfremdrift</a:t>
            </a:r>
          </a:p>
        </p:txBody>
      </p:sp>
      <p:sp>
        <p:nvSpPr>
          <p:cNvPr id="23" name="Right Bracket 22"/>
          <p:cNvSpPr/>
          <p:nvPr/>
        </p:nvSpPr>
        <p:spPr>
          <a:xfrm>
            <a:off x="4730149" y="3583320"/>
            <a:ext cx="116830" cy="610856"/>
          </a:xfrm>
          <a:prstGeom prst="rightBracket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 rot="5400000">
            <a:off x="4644608" y="3799291"/>
            <a:ext cx="645349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700"/>
              <a:t>Repeteres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581290" y="4494598"/>
            <a:ext cx="3109916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575726" y="4850653"/>
            <a:ext cx="3115479" cy="5563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42487" y="4292109"/>
            <a:ext cx="294857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 dirty="0" err="1"/>
              <a:t>Request</a:t>
            </a:r>
            <a:r>
              <a:rPr lang="nb-NO" sz="800" dirty="0"/>
              <a:t>: GET /</a:t>
            </a:r>
            <a:r>
              <a:rPr lang="nb-NO" sz="800" dirty="0" err="1" smtClean="0"/>
              <a:t>nvdb</a:t>
            </a:r>
            <a:r>
              <a:rPr lang="nb-NO" sz="800" dirty="0" smtClean="0"/>
              <a:t>/</a:t>
            </a:r>
            <a:r>
              <a:rPr lang="nb-NO" sz="800" dirty="0" err="1" smtClean="0"/>
              <a:t>apiskriv</a:t>
            </a:r>
            <a:r>
              <a:rPr lang="nb-NO" sz="800" dirty="0" smtClean="0"/>
              <a:t>/rest/v2/endringssett</a:t>
            </a:r>
            <a:r>
              <a:rPr lang="nb-NO" sz="800" dirty="0"/>
              <a:t>/{id}/status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42487" y="4648416"/>
            <a:ext cx="2948578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nb-NO" sz="800"/>
              <a:t>Respons: Behandlingsresultat</a:t>
            </a:r>
          </a:p>
        </p:txBody>
      </p:sp>
    </p:spTree>
    <p:extLst>
      <p:ext uri="{BB962C8B-B14F-4D97-AF65-F5344CB8AC3E}">
        <p14:creationId xmlns:p14="http://schemas.microsoft.com/office/powerpoint/2010/main" val="11790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Tilstander</a:t>
            </a:r>
            <a:endParaRPr lang="en-US" dirty="0">
              <a:solidFill>
                <a:srgbClr val="03496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263" y="1847819"/>
            <a:ext cx="6087871" cy="221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informasjon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www.vegvesen.no</a:t>
            </a:r>
            <a:r>
              <a:rPr lang="en-US" dirty="0" smtClean="0"/>
              <a:t>/</a:t>
            </a:r>
            <a:r>
              <a:rPr lang="en-US" dirty="0" err="1" smtClean="0"/>
              <a:t>nvdb</a:t>
            </a:r>
            <a:r>
              <a:rPr lang="en-US" dirty="0" smtClean="0"/>
              <a:t>/</a:t>
            </a:r>
            <a:r>
              <a:rPr lang="en-US" dirty="0" err="1" smtClean="0"/>
              <a:t>apiskriv</a:t>
            </a:r>
            <a:r>
              <a:rPr lang="en-US" dirty="0" smtClean="0"/>
              <a:t>/</a:t>
            </a:r>
            <a:r>
              <a:rPr lang="en-US" dirty="0" err="1" smtClean="0"/>
              <a:t>dokumentasjon</a:t>
            </a:r>
            <a:endParaRPr lang="en-US" dirty="0">
              <a:solidFill>
                <a:srgbClr val="03496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72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SDK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Startpakke</a:t>
            </a:r>
            <a:r>
              <a:rPr lang="en-US" dirty="0" smtClean="0"/>
              <a:t> for </a:t>
            </a:r>
            <a:r>
              <a:rPr lang="en-US" dirty="0" err="1" smtClean="0"/>
              <a:t>klientutviklere</a:t>
            </a:r>
            <a:endParaRPr lang="en-US" dirty="0" smtClean="0"/>
          </a:p>
          <a:p>
            <a:r>
              <a:rPr lang="en-US" dirty="0" err="1" smtClean="0">
                <a:solidFill>
                  <a:srgbClr val="034961"/>
                </a:solidFill>
              </a:rPr>
              <a:t>Fullverdig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versjon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av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APIet</a:t>
            </a:r>
            <a:r>
              <a:rPr lang="en-US" dirty="0" smtClean="0">
                <a:solidFill>
                  <a:srgbClr val="034961"/>
                </a:solidFill>
              </a:rPr>
              <a:t>, Generator </a:t>
            </a:r>
            <a:r>
              <a:rPr lang="en-US" dirty="0" err="1" smtClean="0">
                <a:solidFill>
                  <a:srgbClr val="034961"/>
                </a:solidFill>
              </a:rPr>
              <a:t>og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Kontrollpanel</a:t>
            </a:r>
            <a:endParaRPr lang="en-US" dirty="0" smtClean="0">
              <a:solidFill>
                <a:srgbClr val="034961"/>
              </a:solidFill>
            </a:endParaRPr>
          </a:p>
          <a:p>
            <a:r>
              <a:rPr lang="en-US" dirty="0" smtClean="0">
                <a:solidFill>
                  <a:srgbClr val="034961"/>
                </a:solidFill>
              </a:rPr>
              <a:t>Windows, </a:t>
            </a:r>
            <a:r>
              <a:rPr lang="en-US" dirty="0" err="1" smtClean="0">
                <a:solidFill>
                  <a:srgbClr val="034961"/>
                </a:solidFill>
              </a:rPr>
              <a:t>macOS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og</a:t>
            </a:r>
            <a:r>
              <a:rPr lang="en-US" dirty="0" smtClean="0">
                <a:solidFill>
                  <a:srgbClr val="034961"/>
                </a:solidFill>
              </a:rPr>
              <a:t> Linux</a:t>
            </a:r>
            <a:endParaRPr lang="en-US" dirty="0">
              <a:solidFill>
                <a:srgbClr val="0349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0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SDK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07624" y="2332610"/>
            <a:ext cx="793351" cy="793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RP &amp; LB</a:t>
            </a:r>
          </a:p>
          <a:p>
            <a:pPr algn="ctr"/>
            <a:r>
              <a:rPr lang="en-US" sz="1200" dirty="0" smtClean="0"/>
              <a:t>Mock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3406367" y="3522637"/>
            <a:ext cx="793351" cy="793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OpenAM</a:t>
            </a:r>
            <a:endParaRPr lang="en-US" sz="1200" dirty="0" smtClean="0"/>
          </a:p>
          <a:p>
            <a:pPr algn="ctr"/>
            <a:r>
              <a:rPr lang="en-US" sz="1200" dirty="0" smtClean="0"/>
              <a:t>Mock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6010946" y="2096039"/>
            <a:ext cx="1266497" cy="12664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NVDB</a:t>
            </a:r>
          </a:p>
          <a:p>
            <a:pPr algn="ctr"/>
            <a:r>
              <a:rPr lang="en-US" sz="1600" dirty="0" smtClean="0"/>
              <a:t>API </a:t>
            </a:r>
            <a:r>
              <a:rPr lang="en-US" sz="1600" dirty="0" err="1" smtClean="0"/>
              <a:t>Skriv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695107" y="3522637"/>
            <a:ext cx="793351" cy="7933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SoaBasis</a:t>
            </a:r>
            <a:endParaRPr lang="en-US" sz="1200" dirty="0" smtClean="0"/>
          </a:p>
          <a:p>
            <a:pPr algn="ctr"/>
            <a:r>
              <a:rPr lang="en-US" sz="1200" dirty="0" smtClean="0"/>
              <a:t>Mock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 rot="5400000">
            <a:off x="6797896" y="2575586"/>
            <a:ext cx="1266497" cy="307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Nvdb</a:t>
            </a:r>
            <a:r>
              <a:rPr lang="en-US" sz="1200" dirty="0" smtClean="0"/>
              <a:t> Mock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864781" y="2332610"/>
            <a:ext cx="793351" cy="79335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Din </a:t>
            </a:r>
            <a:r>
              <a:rPr lang="en-US" sz="1200" dirty="0" err="1" smtClean="0"/>
              <a:t>klient</a:t>
            </a:r>
            <a:endParaRPr lang="en-US" sz="1200" dirty="0"/>
          </a:p>
        </p:txBody>
      </p:sp>
      <p:cxnSp>
        <p:nvCxnSpPr>
          <p:cNvPr id="14" name="Straight Connector 13"/>
          <p:cNvCxnSpPr>
            <a:stCxn id="5" idx="3"/>
            <a:endCxn id="7" idx="1"/>
          </p:cNvCxnSpPr>
          <p:nvPr/>
        </p:nvCxnSpPr>
        <p:spPr>
          <a:xfrm>
            <a:off x="4200975" y="2729286"/>
            <a:ext cx="1809971" cy="2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2"/>
            <a:endCxn id="6" idx="0"/>
          </p:cNvCxnSpPr>
          <p:nvPr/>
        </p:nvCxnSpPr>
        <p:spPr>
          <a:xfrm flipH="1">
            <a:off x="3803043" y="3125961"/>
            <a:ext cx="1257" cy="396676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2"/>
            <a:endCxn id="8" idx="3"/>
          </p:cNvCxnSpPr>
          <p:nvPr/>
        </p:nvCxnSpPr>
        <p:spPr>
          <a:xfrm rot="5400000">
            <a:off x="5787939" y="3063056"/>
            <a:ext cx="556777" cy="1155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  <a:endCxn id="27" idx="2"/>
          </p:cNvCxnSpPr>
          <p:nvPr/>
        </p:nvCxnSpPr>
        <p:spPr>
          <a:xfrm flipV="1">
            <a:off x="1658132" y="2729285"/>
            <a:ext cx="1361128" cy="1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019260" y="2680124"/>
            <a:ext cx="388364" cy="98322"/>
            <a:chOff x="5073448" y="2448808"/>
            <a:chExt cx="388364" cy="98322"/>
          </a:xfrm>
        </p:grpSpPr>
        <p:cxnSp>
          <p:nvCxnSpPr>
            <p:cNvPr id="26" name="Straight Connector 25"/>
            <p:cNvCxnSpPr/>
            <p:nvPr/>
          </p:nvCxnSpPr>
          <p:spPr>
            <a:xfrm flipH="1" flipV="1">
              <a:off x="5171768" y="2499851"/>
              <a:ext cx="290044" cy="1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5073448" y="2448808"/>
              <a:ext cx="98322" cy="98322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757386" y="1772093"/>
            <a:ext cx="5160335" cy="290623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883655" y="4308994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Tomcat 8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693752" y="2526350"/>
            <a:ext cx="1276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http://localhost:8080/</a:t>
            </a:r>
          </a:p>
        </p:txBody>
      </p:sp>
    </p:spTree>
    <p:extLst>
      <p:ext uri="{BB962C8B-B14F-4D97-AF65-F5344CB8AC3E}">
        <p14:creationId xmlns:p14="http://schemas.microsoft.com/office/powerpoint/2010/main" val="205323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 animBg="1"/>
      <p:bldP spid="33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SDK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4961"/>
                </a:solidFill>
              </a:rPr>
              <a:t>.zip-fil (</a:t>
            </a:r>
            <a:r>
              <a:rPr lang="en-US" dirty="0" err="1" smtClean="0">
                <a:solidFill>
                  <a:srgbClr val="034961"/>
                </a:solidFill>
              </a:rPr>
              <a:t>på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forespørsel</a:t>
            </a:r>
            <a:r>
              <a:rPr lang="en-US" dirty="0" smtClean="0">
                <a:solidFill>
                  <a:srgbClr val="034961"/>
                </a:solidFill>
              </a:rPr>
              <a:t>)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://hub.docker.com/r/nvdbapnevegdata/nvdb-skriveapi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>
              <a:solidFill>
                <a:srgbClr val="0349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7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SDK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4961"/>
                </a:solidFill>
              </a:rPr>
              <a:t>Demo</a:t>
            </a:r>
            <a:endParaRPr lang="en-US" dirty="0">
              <a:solidFill>
                <a:srgbClr val="0349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18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Identifisering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Bruk</a:t>
            </a:r>
            <a:r>
              <a:rPr lang="en-US" dirty="0" smtClean="0"/>
              <a:t> X-Client header </a:t>
            </a:r>
            <a:r>
              <a:rPr lang="en-US" dirty="0" err="1" smtClean="0"/>
              <a:t>i</a:t>
            </a:r>
            <a:r>
              <a:rPr lang="en-US" dirty="0" smtClean="0"/>
              <a:t> requester: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9" y="2064123"/>
            <a:ext cx="597049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Content-Type: application/xml; charset=UTF-8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Accept: application/xml</a:t>
            </a:r>
          </a:p>
          <a:p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X-Client: </a:t>
            </a:r>
            <a:r>
              <a:rPr lang="en-US" sz="16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</a:t>
            </a:r>
            <a:r>
              <a:rPr lang="en-US" sz="1600" dirty="0" err="1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inKlient</a:t>
            </a:r>
            <a:endParaRPr lang="en-US" sz="16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0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Screen scraping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OpenAM</a:t>
            </a:r>
            <a:r>
              <a:rPr lang="en-US" dirty="0" smtClean="0"/>
              <a:t> Web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3031620"/>
            <a:ext cx="2542999" cy="1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9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Prinsipper</a:t>
            </a:r>
            <a:r>
              <a:rPr lang="en-US" dirty="0" smtClean="0"/>
              <a:t> for </a:t>
            </a:r>
            <a:r>
              <a:rPr lang="en-US" dirty="0" err="1" smtClean="0"/>
              <a:t>skriving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NVDB</a:t>
            </a:r>
          </a:p>
          <a:p>
            <a:r>
              <a:rPr lang="en-US" dirty="0" smtClean="0"/>
              <a:t>SDK</a:t>
            </a:r>
          </a:p>
          <a:p>
            <a:r>
              <a:rPr lang="en-US" dirty="0" err="1" smtClean="0"/>
              <a:t>Identifisering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autentisering</a:t>
            </a:r>
            <a:endParaRPr lang="en-US" dirty="0" smtClean="0"/>
          </a:p>
          <a:p>
            <a:r>
              <a:rPr lang="en-US" dirty="0" err="1" smtClean="0"/>
              <a:t>Geometri</a:t>
            </a:r>
            <a:endParaRPr lang="en-US" dirty="0" smtClean="0"/>
          </a:p>
          <a:p>
            <a:r>
              <a:rPr lang="en-US" dirty="0" err="1" smtClean="0"/>
              <a:t>Vegen</a:t>
            </a:r>
            <a:r>
              <a:rPr lang="en-US" dirty="0" smtClean="0"/>
              <a:t> </a:t>
            </a:r>
            <a:r>
              <a:rPr lang="en-US" dirty="0" err="1" smtClean="0"/>
              <a:t>framover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9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Screen scraping </a:t>
            </a:r>
            <a:r>
              <a:rPr lang="en-US" strike="sngStrike" dirty="0" err="1" smtClean="0"/>
              <a:t>av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OpenAM</a:t>
            </a:r>
            <a:r>
              <a:rPr lang="en-US" strike="sngStrike" dirty="0" smtClean="0"/>
              <a:t> Web</a:t>
            </a:r>
          </a:p>
          <a:p>
            <a:r>
              <a:rPr lang="en-US" dirty="0" smtClean="0"/>
              <a:t>Basic Authentication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3031620"/>
            <a:ext cx="2542999" cy="1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Screen scraping </a:t>
            </a:r>
            <a:r>
              <a:rPr lang="en-US" strike="sngStrike" dirty="0" err="1" smtClean="0"/>
              <a:t>av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OpenAM</a:t>
            </a:r>
            <a:r>
              <a:rPr lang="en-US" strike="sngStrike" dirty="0" smtClean="0"/>
              <a:t> Web</a:t>
            </a:r>
          </a:p>
          <a:p>
            <a:r>
              <a:rPr lang="en-US" strike="sngStrike" dirty="0" smtClean="0"/>
              <a:t>Basic Authentication</a:t>
            </a:r>
          </a:p>
          <a:p>
            <a:r>
              <a:rPr lang="en-US" dirty="0" err="1" smtClean="0"/>
              <a:t>SoaBasis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3031620"/>
            <a:ext cx="2542999" cy="1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Screen scraping </a:t>
            </a:r>
            <a:r>
              <a:rPr lang="en-US" strike="sngStrike" dirty="0" err="1" smtClean="0"/>
              <a:t>av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OpenAM</a:t>
            </a:r>
            <a:r>
              <a:rPr lang="en-US" strike="sngStrike" dirty="0" smtClean="0"/>
              <a:t> Web</a:t>
            </a:r>
          </a:p>
          <a:p>
            <a:r>
              <a:rPr lang="en-US" strike="sngStrike" dirty="0" smtClean="0"/>
              <a:t>Basic Authentication</a:t>
            </a:r>
          </a:p>
          <a:p>
            <a:r>
              <a:rPr lang="en-US" strike="sngStrike" dirty="0" err="1"/>
              <a:t>SoaBasis</a:t>
            </a:r>
            <a:endParaRPr lang="en-US" strike="sngStrike" dirty="0"/>
          </a:p>
          <a:p>
            <a:r>
              <a:rPr lang="en-US" dirty="0" smtClean="0"/>
              <a:t>OAuth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3031620"/>
            <a:ext cx="2542999" cy="1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Screen scraping </a:t>
            </a:r>
            <a:r>
              <a:rPr lang="en-US" strike="sngStrike" dirty="0" err="1" smtClean="0"/>
              <a:t>av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OpenAM</a:t>
            </a:r>
            <a:r>
              <a:rPr lang="en-US" strike="sngStrike" dirty="0" smtClean="0"/>
              <a:t> Web</a:t>
            </a:r>
          </a:p>
          <a:p>
            <a:r>
              <a:rPr lang="en-US" strike="sngStrike" dirty="0" smtClean="0"/>
              <a:t>Basic Authentication</a:t>
            </a:r>
          </a:p>
          <a:p>
            <a:r>
              <a:rPr lang="en-US" strike="sngStrike" dirty="0" err="1"/>
              <a:t>SoaBasis</a:t>
            </a:r>
            <a:endParaRPr lang="en-US" strike="sngStrike" dirty="0"/>
          </a:p>
          <a:p>
            <a:r>
              <a:rPr lang="en-US" strike="sngStrike" dirty="0"/>
              <a:t>OAuth</a:t>
            </a:r>
          </a:p>
          <a:p>
            <a:r>
              <a:rPr lang="en-US" dirty="0" err="1" smtClean="0"/>
              <a:t>OpenAM</a:t>
            </a:r>
            <a:r>
              <a:rPr lang="en-US" dirty="0" smtClean="0"/>
              <a:t> REST-API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6" y="3031620"/>
            <a:ext cx="2542999" cy="170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r>
              <a:rPr lang="en-US" dirty="0" smtClean="0"/>
              <a:t>, </a:t>
            </a:r>
            <a:r>
              <a:rPr lang="en-US" dirty="0" err="1" smtClean="0"/>
              <a:t>OpenAM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Login-request: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Login-</a:t>
            </a:r>
            <a:r>
              <a:rPr lang="en-US" dirty="0" err="1" smtClean="0"/>
              <a:t>respons</a:t>
            </a:r>
            <a:r>
              <a:rPr lang="en-US" dirty="0" smtClean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311" y="1905276"/>
            <a:ext cx="761103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curl -d "{}" -H "X-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-Username: </a:t>
            </a:r>
            <a:r>
              <a:rPr lang="en-US" sz="1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&lt;username&gt;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-H "X-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-Password: </a:t>
            </a:r>
            <a:r>
              <a:rPr lang="en-US" sz="1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200" dirty="0" err="1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passord</a:t>
            </a:r>
            <a:r>
              <a:rPr lang="en-US" sz="1200" dirty="0">
                <a:solidFill>
                  <a:srgbClr val="C00000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-H "Content-Type: application/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https://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authenticate?realm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External&amp;authIndexType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module&amp;authIndexValue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=LDAP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4312" y="3478771"/>
            <a:ext cx="761103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{  </a:t>
            </a:r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tokenId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": "AQIC5wM2LY4SfcyhHz1Irgsf6pbxoeuY3k9XqvbRtB4-4No.*AAJTSQACMDIAAlNLABMzMDUyMTI1NzE2ODA4ODU0OTczAAJTMQACMDM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.*",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successUrl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": "/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/console”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r>
              <a:rPr lang="en-US" dirty="0" smtClean="0"/>
              <a:t>, </a:t>
            </a:r>
            <a:r>
              <a:rPr lang="en-US" dirty="0" err="1" smtClean="0"/>
              <a:t>OpenAM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Hent</a:t>
            </a:r>
            <a:r>
              <a:rPr lang="en-US" dirty="0" smtClean="0"/>
              <a:t> </a:t>
            </a:r>
            <a:r>
              <a:rPr lang="en-US" dirty="0" err="1" smtClean="0"/>
              <a:t>endringssett</a:t>
            </a:r>
            <a:r>
              <a:rPr lang="en-US" dirty="0" smtClean="0"/>
              <a:t>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312" y="1885106"/>
            <a:ext cx="76110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-H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"Cookie: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iPlanetDirectoryProOAM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 AQIC5wM2LY4SfcyhHz1Irgsf6pbxoeuY3k9XqvbRtB4-4No.*AAJTSQACMDIAAlNLABMzMDUyMTI1NzE2ODA4ODU0OTczAAJTMQACMDM.*" https://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nvdb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/rest/v2/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endringssett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5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r>
              <a:rPr lang="en-US" dirty="0" smtClean="0"/>
              <a:t>, </a:t>
            </a:r>
            <a:r>
              <a:rPr lang="en-US" dirty="0" err="1" smtClean="0"/>
              <a:t>OpenAM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Logout: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4312" y="1885106"/>
            <a:ext cx="761103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-H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"Cookie: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iPlanetDirectoryProOAM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 AQIC5wM2LY4SfcyhHz1Irgsf6pbxoeuY3k9XqvbRtB4-4No.*AAJTSQACMDIAAlNLABMzMDUyMTI1NzE2ODA4ODU0OTczAAJTMQACMDM.*" https://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www.vegvesen.no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openam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/UI/Logout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46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r>
              <a:rPr lang="en-US" dirty="0" smtClean="0"/>
              <a:t>, </a:t>
            </a:r>
            <a:r>
              <a:rPr lang="en-US" dirty="0" err="1" smtClean="0"/>
              <a:t>OpenAM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579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</a:t>
            </a:r>
            <a:r>
              <a:rPr lang="en-US" dirty="0" err="1" smtClean="0"/>
              <a:t>Autentisering</a:t>
            </a:r>
            <a:r>
              <a:rPr lang="en-US" dirty="0" smtClean="0"/>
              <a:t>, </a:t>
            </a:r>
            <a:r>
              <a:rPr lang="en-US" dirty="0" err="1" smtClean="0"/>
              <a:t>OpenAM</a:t>
            </a:r>
            <a:endParaRPr lang="en-US" dirty="0">
              <a:solidFill>
                <a:srgbClr val="03496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5606298"/>
              </p:ext>
            </p:extLst>
          </p:nvPr>
        </p:nvGraphicFramePr>
        <p:xfrm>
          <a:off x="628650" y="1520825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/>
                <a:gridCol w="428625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Miljø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Cookie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https://</a:t>
                      </a:r>
                      <a:r>
                        <a:rPr lang="en-US" sz="1200" dirty="0" err="1" smtClean="0"/>
                        <a:t>www.utv.vegvesen.no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openam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json</a:t>
                      </a:r>
                      <a:r>
                        <a:rPr lang="en-US" sz="1200" dirty="0" smtClean="0"/>
                        <a:t>/authenticate?...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iPlanetDirectoryProOAMutv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TESTPROD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https://</a:t>
                      </a:r>
                      <a:r>
                        <a:rPr lang="en-US" sz="1200" dirty="0" err="1" smtClean="0"/>
                        <a:t>www.test.vegvesen.no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openam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json</a:t>
                      </a:r>
                      <a:r>
                        <a:rPr lang="en-US" sz="1200" dirty="0" smtClean="0"/>
                        <a:t>/authenticate?...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iPlanetDirectoryProOAMTP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https://</a:t>
                      </a:r>
                      <a:r>
                        <a:rPr lang="en-US" sz="1200" dirty="0" err="1" smtClean="0"/>
                        <a:t>www.vegvesen.no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openam</a:t>
                      </a:r>
                      <a:r>
                        <a:rPr lang="en-US" sz="1200" dirty="0" smtClean="0"/>
                        <a:t>/</a:t>
                      </a:r>
                      <a:r>
                        <a:rPr lang="en-US" sz="1200" dirty="0" err="1" smtClean="0"/>
                        <a:t>json</a:t>
                      </a:r>
                      <a:r>
                        <a:rPr lang="en-US" sz="1200" dirty="0" smtClean="0"/>
                        <a:t>/authenticate?...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iPlanetDirectoryProOAM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0" y="3153335"/>
            <a:ext cx="7886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Q</a:t>
            </a:r>
            <a:r>
              <a:rPr lang="en-US" sz="1200" dirty="0" smtClean="0"/>
              <a:t>uery-</a:t>
            </a:r>
            <a:r>
              <a:rPr lang="en-US" sz="1200" dirty="0" err="1" smtClean="0"/>
              <a:t>paramere</a:t>
            </a:r>
            <a:r>
              <a:rPr lang="en-US" sz="1200" dirty="0" smtClean="0"/>
              <a:t>: realm=</a:t>
            </a:r>
            <a:r>
              <a:rPr lang="en-US" sz="1200" dirty="0" err="1" smtClean="0"/>
              <a:t>External&amp;authIndexType</a:t>
            </a:r>
            <a:r>
              <a:rPr lang="en-US" sz="1200" dirty="0" smtClean="0"/>
              <a:t>=</a:t>
            </a:r>
            <a:r>
              <a:rPr lang="en-US" sz="1200" dirty="0" err="1" smtClean="0"/>
              <a:t>module&amp;authIndexValue</a:t>
            </a:r>
            <a:r>
              <a:rPr lang="en-US" sz="1200" dirty="0" smtClean="0"/>
              <a:t>=LDAP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85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34961"/>
                </a:solidFill>
              </a:rPr>
              <a:t>NVDB API </a:t>
            </a:r>
            <a:r>
              <a:rPr lang="en-US" dirty="0" err="1" smtClean="0">
                <a:solidFill>
                  <a:srgbClr val="034961"/>
                </a:solidFill>
              </a:rPr>
              <a:t>Skriv</a:t>
            </a:r>
            <a:r>
              <a:rPr lang="en-US" dirty="0" smtClean="0">
                <a:solidFill>
                  <a:srgbClr val="034961"/>
                </a:solidFill>
              </a:rPr>
              <a:t> - </a:t>
            </a:r>
            <a:r>
              <a:rPr lang="en-US" dirty="0" err="1" smtClean="0">
                <a:solidFill>
                  <a:srgbClr val="034961"/>
                </a:solidFill>
              </a:rPr>
              <a:t>Geometri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Basisformat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034961"/>
                </a:solidFill>
              </a:rPr>
              <a:t>WKT – Well Known Text</a:t>
            </a:r>
            <a:endParaRPr lang="en-US" dirty="0">
              <a:solidFill>
                <a:srgbClr val="034961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2" y="2050553"/>
            <a:ext cx="3962106" cy="19171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51" y="2917687"/>
            <a:ext cx="4208805" cy="210002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Prinsipper</a:t>
            </a:r>
            <a:r>
              <a:rPr lang="en-US" dirty="0" smtClean="0"/>
              <a:t> for </a:t>
            </a:r>
            <a:r>
              <a:rPr lang="en-US" dirty="0" err="1" smtClean="0"/>
              <a:t>skriving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NVDB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5" name="Magnetic Disk 4"/>
          <p:cNvSpPr/>
          <p:nvPr/>
        </p:nvSpPr>
        <p:spPr>
          <a:xfrm>
            <a:off x="6934758" y="1740885"/>
            <a:ext cx="1081549" cy="151416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NVDB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400000">
            <a:off x="5885930" y="2357284"/>
            <a:ext cx="1174955" cy="285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NVDB API </a:t>
            </a:r>
            <a:r>
              <a:rPr lang="en-US" sz="1200" dirty="0" err="1" smtClean="0"/>
              <a:t>Skriv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 rot="5400000">
            <a:off x="3567080" y="3957484"/>
            <a:ext cx="1174955" cy="285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Datafangst</a:t>
            </a:r>
            <a:r>
              <a:rPr lang="en-US" sz="1200" dirty="0"/>
              <a:t>-</a:t>
            </a:r>
            <a:r>
              <a:rPr lang="en-US" sz="1200" dirty="0" smtClean="0"/>
              <a:t>API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23626" y="4050890"/>
            <a:ext cx="388364" cy="98322"/>
            <a:chOff x="5073448" y="2448808"/>
            <a:chExt cx="388364" cy="98322"/>
          </a:xfrm>
        </p:grpSpPr>
        <p:cxnSp>
          <p:nvCxnSpPr>
            <p:cNvPr id="15" name="Straight Connector 14"/>
            <p:cNvCxnSpPr/>
            <p:nvPr/>
          </p:nvCxnSpPr>
          <p:spPr>
            <a:xfrm flipH="1" flipV="1">
              <a:off x="5171768" y="2499851"/>
              <a:ext cx="290044" cy="1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5073448" y="2448808"/>
              <a:ext cx="98322" cy="98322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>
            <a:stCxn id="6" idx="0"/>
            <a:endCxn id="5" idx="2"/>
          </p:cNvCxnSpPr>
          <p:nvPr/>
        </p:nvCxnSpPr>
        <p:spPr>
          <a:xfrm flipV="1">
            <a:off x="6615975" y="2497969"/>
            <a:ext cx="318783" cy="1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06852" y="3512574"/>
            <a:ext cx="1174955" cy="1174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Datafangst</a:t>
            </a:r>
            <a:endParaRPr lang="en-US" sz="1600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H="1" flipV="1">
            <a:off x="5194329" y="2749219"/>
            <a:ext cx="1" cy="763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19" idx="1"/>
          </p:cNvCxnSpPr>
          <p:nvPr/>
        </p:nvCxnSpPr>
        <p:spPr>
          <a:xfrm>
            <a:off x="4297125" y="4100052"/>
            <a:ext cx="309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6236551" y="3818088"/>
            <a:ext cx="245808" cy="556953"/>
            <a:chOff x="6543366" y="3932903"/>
            <a:chExt cx="245808" cy="556953"/>
          </a:xfrm>
        </p:grpSpPr>
        <p:sp>
          <p:nvSpPr>
            <p:cNvPr id="33" name="Oval 32"/>
            <p:cNvSpPr/>
            <p:nvPr/>
          </p:nvSpPr>
          <p:spPr>
            <a:xfrm>
              <a:off x="6587612" y="3932903"/>
              <a:ext cx="167150" cy="167150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6666269" y="4096565"/>
              <a:ext cx="0" cy="275304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543366" y="4204721"/>
              <a:ext cx="245808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543366" y="4371869"/>
              <a:ext cx="122903" cy="11798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666271" y="4371869"/>
              <a:ext cx="122903" cy="11798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>
            <a:stCxn id="19" idx="3"/>
          </p:cNvCxnSpPr>
          <p:nvPr/>
        </p:nvCxnSpPr>
        <p:spPr>
          <a:xfrm flipV="1">
            <a:off x="5781807" y="4096565"/>
            <a:ext cx="383546" cy="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11524" y="2497969"/>
            <a:ext cx="530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3227376" y="1902872"/>
            <a:ext cx="989140" cy="998240"/>
            <a:chOff x="1279304" y="1912374"/>
            <a:chExt cx="989140" cy="998240"/>
          </a:xfrm>
        </p:grpSpPr>
        <p:sp>
          <p:nvSpPr>
            <p:cNvPr id="54" name="Rectangle 53"/>
            <p:cNvSpPr/>
            <p:nvPr/>
          </p:nvSpPr>
          <p:spPr>
            <a:xfrm>
              <a:off x="1279304" y="1912374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77767" y="2010472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75093" y="2117263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Klient</a:t>
              </a:r>
              <a:endParaRPr lang="en-US" dirty="0"/>
            </a:p>
          </p:txBody>
        </p:sp>
      </p:grpSp>
      <p:sp>
        <p:nvSpPr>
          <p:cNvPr id="58" name="Folded Corner 57"/>
          <p:cNvSpPr/>
          <p:nvPr/>
        </p:nvSpPr>
        <p:spPr>
          <a:xfrm rot="10800000">
            <a:off x="2706951" y="3901663"/>
            <a:ext cx="314793" cy="393290"/>
          </a:xfrm>
          <a:prstGeom prst="foldedCorner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Folded Corner 58"/>
          <p:cNvSpPr/>
          <p:nvPr/>
        </p:nvSpPr>
        <p:spPr>
          <a:xfrm rot="10800000">
            <a:off x="5025869" y="2301324"/>
            <a:ext cx="314793" cy="393290"/>
          </a:xfrm>
          <a:prstGeom prst="foldedCorner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904271" y="4396899"/>
            <a:ext cx="1033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accent1"/>
                </a:solidFill>
              </a:rPr>
              <a:t>Dataforvalter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3092674" y="4102101"/>
            <a:ext cx="5309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5942476" y="2455086"/>
            <a:ext cx="388364" cy="98322"/>
            <a:chOff x="5073448" y="2448808"/>
            <a:chExt cx="388364" cy="98322"/>
          </a:xfrm>
        </p:grpSpPr>
        <p:cxnSp>
          <p:nvCxnSpPr>
            <p:cNvPr id="69" name="Straight Connector 68"/>
            <p:cNvCxnSpPr/>
            <p:nvPr/>
          </p:nvCxnSpPr>
          <p:spPr>
            <a:xfrm flipH="1" flipV="1">
              <a:off x="5171768" y="2499851"/>
              <a:ext cx="290044" cy="1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073448" y="2448808"/>
              <a:ext cx="98322" cy="98322"/>
            </a:xfrm>
            <a:prstGeom prst="ellips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02070" y="3482630"/>
            <a:ext cx="989140" cy="998240"/>
            <a:chOff x="1279304" y="1912374"/>
            <a:chExt cx="989140" cy="998240"/>
          </a:xfrm>
        </p:grpSpPr>
        <p:sp>
          <p:nvSpPr>
            <p:cNvPr id="73" name="Rectangle 72"/>
            <p:cNvSpPr/>
            <p:nvPr/>
          </p:nvSpPr>
          <p:spPr>
            <a:xfrm>
              <a:off x="1279304" y="1912374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377767" y="2010472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475093" y="2117263"/>
              <a:ext cx="793351" cy="7933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Klient</a:t>
              </a:r>
              <a:endParaRPr lang="en-US" dirty="0"/>
            </a:p>
          </p:txBody>
        </p:sp>
      </p:grpSp>
      <p:cxnSp>
        <p:nvCxnSpPr>
          <p:cNvPr id="76" name="Straight Arrow Connector 75"/>
          <p:cNvCxnSpPr>
            <a:stCxn id="56" idx="3"/>
          </p:cNvCxnSpPr>
          <p:nvPr/>
        </p:nvCxnSpPr>
        <p:spPr>
          <a:xfrm flipV="1">
            <a:off x="4216516" y="2504436"/>
            <a:ext cx="73849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5" idx="3"/>
          </p:cNvCxnSpPr>
          <p:nvPr/>
        </p:nvCxnSpPr>
        <p:spPr>
          <a:xfrm flipV="1">
            <a:off x="1891210" y="4084194"/>
            <a:ext cx="7489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707464" y="1595181"/>
            <a:ext cx="10656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Komplett</a:t>
            </a:r>
            <a:endParaRPr lang="en-US" sz="1100" dirty="0"/>
          </a:p>
          <a:p>
            <a:r>
              <a:rPr lang="en-US" sz="1100" dirty="0" err="1" smtClean="0"/>
              <a:t>Stedfestet</a:t>
            </a:r>
            <a:endParaRPr lang="en-US" sz="1100" dirty="0" smtClean="0"/>
          </a:p>
          <a:p>
            <a:r>
              <a:rPr lang="en-US" sz="1100" dirty="0" err="1" smtClean="0"/>
              <a:t>Sammenkoblet</a:t>
            </a:r>
            <a:endParaRPr lang="en-US" sz="11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2388225" y="3195406"/>
            <a:ext cx="106567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Mangelfulle</a:t>
            </a:r>
            <a:endParaRPr lang="en-US" sz="1100" dirty="0"/>
          </a:p>
          <a:p>
            <a:r>
              <a:rPr lang="en-US" sz="1100" dirty="0" smtClean="0"/>
              <a:t>Kun </a:t>
            </a:r>
            <a:r>
              <a:rPr lang="en-US" sz="1100" dirty="0" err="1" smtClean="0"/>
              <a:t>geometri</a:t>
            </a:r>
            <a:endParaRPr lang="en-US" sz="1100" dirty="0" smtClean="0"/>
          </a:p>
          <a:p>
            <a:r>
              <a:rPr lang="en-US" sz="1100" dirty="0" err="1" smtClean="0"/>
              <a:t>Ensomme</a:t>
            </a:r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18568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9" grpId="0" animBg="1"/>
      <p:bldP spid="58" grpId="0" animBg="1"/>
      <p:bldP spid="59" grpId="0" animBg="1"/>
      <p:bldP spid="61" grpId="0"/>
      <p:bldP spid="4" grpId="0"/>
      <p:bldP spid="4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NVDB API </a:t>
            </a:r>
            <a:r>
              <a:rPr lang="en-US" dirty="0" err="1"/>
              <a:t>Skriv</a:t>
            </a:r>
            <a:r>
              <a:rPr lang="en-US" dirty="0"/>
              <a:t> - </a:t>
            </a:r>
            <a:r>
              <a:rPr lang="en-US" dirty="0" err="1"/>
              <a:t>Geometri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Formatering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3D </a:t>
            </a:r>
            <a:r>
              <a:rPr lang="en-US" dirty="0" err="1" smtClean="0"/>
              <a:t>koordinater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>
                <a:solidFill>
                  <a:srgbClr val="034961"/>
                </a:solidFill>
              </a:rPr>
              <a:t>Alternativ</a:t>
            </a:r>
            <a:r>
              <a:rPr lang="en-US" dirty="0" smtClean="0">
                <a:solidFill>
                  <a:srgbClr val="034961"/>
                </a:solidFill>
              </a:rPr>
              <a:t> 1: “POINT (10 20 30)”</a:t>
            </a:r>
          </a:p>
          <a:p>
            <a:pPr lvl="1"/>
            <a:r>
              <a:rPr lang="en-US" dirty="0" err="1" smtClean="0"/>
              <a:t>Alternativ</a:t>
            </a:r>
            <a:r>
              <a:rPr lang="en-US" dirty="0" smtClean="0"/>
              <a:t> 2: “POINT Z (10 20 30)”</a:t>
            </a:r>
            <a:endParaRPr lang="en-US" dirty="0">
              <a:solidFill>
                <a:srgbClr val="034961"/>
              </a:solidFill>
            </a:endParaRPr>
          </a:p>
          <a:p>
            <a:r>
              <a:rPr lang="en-US" dirty="0" smtClean="0"/>
              <a:t>Z-variant </a:t>
            </a:r>
            <a:r>
              <a:rPr lang="en-US" dirty="0" err="1" smtClean="0"/>
              <a:t>fra</a:t>
            </a:r>
            <a:r>
              <a:rPr lang="en-US" dirty="0" smtClean="0"/>
              <a:t> </a:t>
            </a:r>
            <a:r>
              <a:rPr lang="en-US" dirty="0" err="1" smtClean="0"/>
              <a:t>oktober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9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NVDB API </a:t>
            </a:r>
            <a:r>
              <a:rPr lang="en-US" dirty="0" err="1"/>
              <a:t>Skriv</a:t>
            </a:r>
            <a:r>
              <a:rPr lang="en-US" dirty="0"/>
              <a:t> - </a:t>
            </a:r>
            <a:r>
              <a:rPr lang="en-US" dirty="0" err="1"/>
              <a:t>Geometri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Koordinatrekkefølge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“POINT (x y)” – men </a:t>
            </a:r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x </a:t>
            </a:r>
            <a:r>
              <a:rPr lang="en-US" dirty="0" err="1" smtClean="0"/>
              <a:t>og</a:t>
            </a:r>
            <a:r>
              <a:rPr lang="en-US" dirty="0" smtClean="0"/>
              <a:t> y?</a:t>
            </a:r>
          </a:p>
          <a:p>
            <a:r>
              <a:rPr lang="en-US" dirty="0" smtClean="0">
                <a:solidFill>
                  <a:srgbClr val="034961"/>
                </a:solidFill>
              </a:rPr>
              <a:t>WGS84: “POINT (latitude longitude)”</a:t>
            </a:r>
          </a:p>
          <a:p>
            <a:r>
              <a:rPr lang="en-US" dirty="0" smtClean="0"/>
              <a:t>UTM33: “POINT (easting northing)”</a:t>
            </a:r>
            <a:endParaRPr lang="en-US" dirty="0">
              <a:solidFill>
                <a:srgbClr val="034961"/>
              </a:solidFill>
            </a:endParaRPr>
          </a:p>
          <a:p>
            <a:r>
              <a:rPr lang="en-US" dirty="0" err="1" smtClean="0"/>
              <a:t>Styres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CRS-</a:t>
            </a:r>
            <a:r>
              <a:rPr lang="en-US" dirty="0" err="1" smtClean="0"/>
              <a:t>definisjonen</a:t>
            </a:r>
            <a:endParaRPr lang="en-US" dirty="0" smtClean="0"/>
          </a:p>
          <a:p>
            <a:r>
              <a:rPr lang="en-US" dirty="0" err="1" smtClean="0"/>
              <a:t>Sjekk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https://epsg.io</a:t>
            </a:r>
            <a:r>
              <a:rPr lang="en-US" dirty="0" smtClean="0"/>
              <a:t> </a:t>
            </a:r>
            <a:r>
              <a:rPr lang="en-US" dirty="0" err="1" smtClean="0"/>
              <a:t>ved</a:t>
            </a:r>
            <a:r>
              <a:rPr lang="en-US" dirty="0" smtClean="0"/>
              <a:t> </a:t>
            </a:r>
            <a:r>
              <a:rPr lang="en-US" dirty="0" err="1" smtClean="0"/>
              <a:t>tvil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770" y="2775006"/>
            <a:ext cx="1910074" cy="19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1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NVDB API </a:t>
            </a:r>
            <a:r>
              <a:rPr lang="en-US" dirty="0" err="1"/>
              <a:t>Skriv</a:t>
            </a:r>
            <a:r>
              <a:rPr lang="en-US" dirty="0"/>
              <a:t> - </a:t>
            </a:r>
            <a:r>
              <a:rPr lang="en-US" dirty="0" err="1"/>
              <a:t>Geometri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Angi</a:t>
            </a:r>
            <a:r>
              <a:rPr lang="en-US" dirty="0" smtClean="0"/>
              <a:t> </a:t>
            </a:r>
            <a:r>
              <a:rPr lang="en-US" dirty="0" err="1" smtClean="0"/>
              <a:t>koordinatreferansesystem</a:t>
            </a:r>
            <a:r>
              <a:rPr lang="en-US" dirty="0" smtClean="0"/>
              <a:t> med EPSG-</a:t>
            </a:r>
            <a:r>
              <a:rPr lang="en-US" dirty="0" err="1" smtClean="0"/>
              <a:t>kode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WGS84: </a:t>
            </a:r>
            <a:r>
              <a:rPr lang="en-US" dirty="0" smtClean="0">
                <a:solidFill>
                  <a:srgbClr val="034961"/>
                </a:solidFill>
              </a:rPr>
              <a:t>“</a:t>
            </a:r>
            <a:r>
              <a:rPr lang="en-US" dirty="0" err="1" smtClean="0">
                <a:solidFill>
                  <a:srgbClr val="034961"/>
                </a:solidFill>
              </a:rPr>
              <a:t>srid</a:t>
            </a:r>
            <a:r>
              <a:rPr lang="en-US" dirty="0" smtClean="0">
                <a:solidFill>
                  <a:srgbClr val="034961"/>
                </a:solidFill>
              </a:rPr>
              <a:t>=4326;POINT (63.457 11.034)”</a:t>
            </a:r>
          </a:p>
          <a:p>
            <a:pPr lvl="1"/>
            <a:r>
              <a:rPr lang="en-US" dirty="0" smtClean="0"/>
              <a:t>UTM33: “</a:t>
            </a:r>
            <a:r>
              <a:rPr lang="en-US" dirty="0" err="1" smtClean="0"/>
              <a:t>srid</a:t>
            </a:r>
            <a:r>
              <a:rPr lang="en-US" dirty="0" smtClean="0"/>
              <a:t>=32633;POINT (</a:t>
            </a:r>
            <a:r>
              <a:rPr lang="en-US" dirty="0"/>
              <a:t>345000 </a:t>
            </a:r>
            <a:r>
              <a:rPr lang="en-US" dirty="0" smtClean="0"/>
              <a:t>7004345)”</a:t>
            </a:r>
            <a:endParaRPr lang="en-US" dirty="0">
              <a:solidFill>
                <a:srgbClr val="034961"/>
              </a:solidFill>
            </a:endParaRPr>
          </a:p>
          <a:p>
            <a:r>
              <a:rPr lang="en-US" dirty="0" err="1" smtClean="0"/>
              <a:t>Automatisk</a:t>
            </a:r>
            <a:r>
              <a:rPr lang="en-US" dirty="0" smtClean="0"/>
              <a:t> </a:t>
            </a:r>
            <a:r>
              <a:rPr lang="en-US" dirty="0" err="1" smtClean="0"/>
              <a:t>konvertering</a:t>
            </a:r>
            <a:r>
              <a:rPr lang="en-US" dirty="0" smtClean="0"/>
              <a:t> </a:t>
            </a:r>
            <a:r>
              <a:rPr lang="en-US" dirty="0" err="1" smtClean="0"/>
              <a:t>til</a:t>
            </a:r>
            <a:r>
              <a:rPr lang="en-US" dirty="0" smtClean="0"/>
              <a:t> EPSG:32633</a:t>
            </a:r>
          </a:p>
          <a:p>
            <a:r>
              <a:rPr lang="en-US" dirty="0" err="1" smtClean="0"/>
              <a:t>Manglende</a:t>
            </a:r>
            <a:r>
              <a:rPr lang="en-US" dirty="0" smtClean="0"/>
              <a:t> </a:t>
            </a:r>
            <a:r>
              <a:rPr lang="en-US" dirty="0" err="1" smtClean="0"/>
              <a:t>srid</a:t>
            </a:r>
            <a:r>
              <a:rPr lang="en-US" dirty="0" smtClean="0"/>
              <a:t> </a:t>
            </a:r>
            <a:r>
              <a:rPr lang="en-US" dirty="0" err="1" smtClean="0"/>
              <a:t>vil</a:t>
            </a:r>
            <a:r>
              <a:rPr lang="en-US" dirty="0" smtClean="0"/>
              <a:t> (</a:t>
            </a:r>
            <a:r>
              <a:rPr lang="en-US" dirty="0" err="1" smtClean="0"/>
              <a:t>snart</a:t>
            </a:r>
            <a:r>
              <a:rPr lang="en-US" dirty="0" smtClean="0"/>
              <a:t>) </a:t>
            </a:r>
            <a:r>
              <a:rPr lang="en-US" dirty="0" err="1" smtClean="0"/>
              <a:t>gi</a:t>
            </a:r>
            <a:r>
              <a:rPr lang="en-US" dirty="0" smtClean="0"/>
              <a:t> </a:t>
            </a:r>
            <a:r>
              <a:rPr lang="en-US" dirty="0" err="1" smtClean="0"/>
              <a:t>valideringsfeil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84" y="2878372"/>
            <a:ext cx="1669774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8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NVDB API </a:t>
            </a:r>
            <a:r>
              <a:rPr lang="en-US" dirty="0" err="1"/>
              <a:t>Skriv</a:t>
            </a:r>
            <a:r>
              <a:rPr lang="en-US" dirty="0"/>
              <a:t> - </a:t>
            </a:r>
            <a:r>
              <a:rPr lang="en-US" dirty="0" err="1"/>
              <a:t>Geometri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punkttetthet</a:t>
            </a:r>
            <a:endParaRPr lang="en-US" dirty="0" smtClean="0"/>
          </a:p>
          <a:p>
            <a:r>
              <a:rPr lang="en-US" dirty="0"/>
              <a:t>&lt;</a:t>
            </a:r>
            <a:r>
              <a:rPr lang="en-US" dirty="0" smtClean="0"/>
              <a:t> 1 mm </a:t>
            </a:r>
            <a:r>
              <a:rPr lang="en-US" dirty="0" err="1" smtClean="0"/>
              <a:t>mellom</a:t>
            </a:r>
            <a:r>
              <a:rPr lang="en-US" dirty="0" smtClean="0"/>
              <a:t> </a:t>
            </a:r>
            <a:r>
              <a:rPr lang="en-US" dirty="0" err="1" smtClean="0"/>
              <a:t>nabopunkter</a:t>
            </a:r>
            <a:r>
              <a:rPr lang="en-US" dirty="0" smtClean="0"/>
              <a:t> </a:t>
            </a:r>
            <a:r>
              <a:rPr lang="en-US" dirty="0" err="1" smtClean="0"/>
              <a:t>gir</a:t>
            </a:r>
            <a:r>
              <a:rPr lang="en-US" dirty="0" smtClean="0"/>
              <a:t> </a:t>
            </a:r>
            <a:r>
              <a:rPr lang="en-US" dirty="0" err="1" smtClean="0"/>
              <a:t>valideringsfeil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277802" y="3419060"/>
            <a:ext cx="2248894" cy="1095955"/>
            <a:chOff x="4277802" y="3419060"/>
            <a:chExt cx="2248894" cy="1095955"/>
          </a:xfrm>
        </p:grpSpPr>
        <p:sp>
          <p:nvSpPr>
            <p:cNvPr id="4" name="Oval 3"/>
            <p:cNvSpPr/>
            <p:nvPr/>
          </p:nvSpPr>
          <p:spPr>
            <a:xfrm>
              <a:off x="4277802" y="3419060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4789336" y="3730487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5173649" y="4110824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625548" y="3810000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705061" y="3849756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447183" y="4435502"/>
              <a:ext cx="79513" cy="795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>
              <a:stCxn id="4" idx="6"/>
              <a:endCxn id="5" idx="1"/>
            </p:cNvCxnSpPr>
            <p:nvPr/>
          </p:nvCxnSpPr>
          <p:spPr>
            <a:xfrm>
              <a:off x="4357315" y="3458817"/>
              <a:ext cx="443665" cy="2833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5" idx="5"/>
              <a:endCxn id="6" idx="1"/>
            </p:cNvCxnSpPr>
            <p:nvPr/>
          </p:nvCxnSpPr>
          <p:spPr>
            <a:xfrm>
              <a:off x="4857205" y="3798356"/>
              <a:ext cx="328088" cy="3241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6" idx="7"/>
              <a:endCxn id="7" idx="2"/>
            </p:cNvCxnSpPr>
            <p:nvPr/>
          </p:nvCxnSpPr>
          <p:spPr>
            <a:xfrm flipV="1">
              <a:off x="5241518" y="3849757"/>
              <a:ext cx="384030" cy="2727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5"/>
              <a:endCxn id="9" idx="1"/>
            </p:cNvCxnSpPr>
            <p:nvPr/>
          </p:nvCxnSpPr>
          <p:spPr>
            <a:xfrm>
              <a:off x="5772930" y="3917625"/>
              <a:ext cx="685897" cy="529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087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Framover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Strengere</a:t>
            </a:r>
            <a:r>
              <a:rPr lang="en-US" dirty="0" smtClean="0"/>
              <a:t> </a:t>
            </a:r>
            <a:r>
              <a:rPr lang="en-US" dirty="0" err="1" smtClean="0"/>
              <a:t>validering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geometri</a:t>
            </a:r>
            <a:endParaRPr lang="en-US" dirty="0" smtClean="0"/>
          </a:p>
          <a:p>
            <a:r>
              <a:rPr lang="en-US" dirty="0" err="1" smtClean="0"/>
              <a:t>Arkivering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“</a:t>
            </a:r>
            <a:r>
              <a:rPr lang="en-US" dirty="0" err="1" smtClean="0"/>
              <a:t>gamle</a:t>
            </a:r>
            <a:r>
              <a:rPr lang="en-US" dirty="0" smtClean="0"/>
              <a:t>” </a:t>
            </a:r>
            <a:r>
              <a:rPr lang="en-US" dirty="0" err="1" smtClean="0"/>
              <a:t>endringssett</a:t>
            </a:r>
            <a:endParaRPr lang="en-US" dirty="0" smtClean="0"/>
          </a:p>
          <a:p>
            <a:r>
              <a:rPr lang="en-US" dirty="0" err="1" smtClean="0"/>
              <a:t>Stedfesting</a:t>
            </a:r>
            <a:r>
              <a:rPr lang="en-US" dirty="0" smtClean="0"/>
              <a:t> </a:t>
            </a:r>
            <a:r>
              <a:rPr lang="en-US" dirty="0" err="1" smtClean="0"/>
              <a:t>basert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geometri</a:t>
            </a:r>
            <a:endParaRPr lang="en-US" dirty="0" smtClean="0"/>
          </a:p>
          <a:p>
            <a:r>
              <a:rPr lang="en-US" dirty="0" err="1" smtClean="0"/>
              <a:t>Alvorlighetsgrad</a:t>
            </a:r>
            <a:r>
              <a:rPr lang="en-US" dirty="0" smtClean="0"/>
              <a:t>: </a:t>
            </a:r>
            <a:r>
              <a:rPr lang="en-US" dirty="0" err="1" smtClean="0"/>
              <a:t>Notabene</a:t>
            </a:r>
            <a:endParaRPr lang="en-US" dirty="0" smtClean="0"/>
          </a:p>
          <a:p>
            <a:r>
              <a:rPr lang="en-US" dirty="0" err="1" smtClean="0"/>
              <a:t>Korrigering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historiske</a:t>
            </a:r>
            <a:r>
              <a:rPr lang="en-US" dirty="0" smtClean="0"/>
              <a:t> </a:t>
            </a:r>
            <a:r>
              <a:rPr lang="en-US" dirty="0" err="1" smtClean="0"/>
              <a:t>versjoner</a:t>
            </a:r>
            <a:endParaRPr lang="en-US" dirty="0" smtClean="0"/>
          </a:p>
          <a:p>
            <a:r>
              <a:rPr lang="en-US" dirty="0" err="1" smtClean="0"/>
              <a:t>Endringssett</a:t>
            </a:r>
            <a:r>
              <a:rPr lang="en-US" dirty="0" smtClean="0"/>
              <a:t> for </a:t>
            </a:r>
            <a:r>
              <a:rPr lang="en-US" dirty="0" err="1"/>
              <a:t>v</a:t>
            </a:r>
            <a:r>
              <a:rPr lang="en-US" dirty="0" err="1" smtClean="0"/>
              <a:t>egnett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66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34961"/>
                </a:solidFill>
              </a:rPr>
              <a:t>Spørsmål</a:t>
            </a:r>
            <a:r>
              <a:rPr lang="en-US" dirty="0" smtClean="0">
                <a:solidFill>
                  <a:srgbClr val="034961"/>
                </a:solidFill>
              </a:rPr>
              <a:t>?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13259" y="641366"/>
            <a:ext cx="171748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 smtClean="0"/>
              <a:t>?</a:t>
            </a:r>
            <a:endParaRPr lang="en-US" sz="34400" dirty="0"/>
          </a:p>
        </p:txBody>
      </p:sp>
    </p:spTree>
    <p:extLst>
      <p:ext uri="{BB962C8B-B14F-4D97-AF65-F5344CB8AC3E}">
        <p14:creationId xmlns:p14="http://schemas.microsoft.com/office/powerpoint/2010/main" val="19099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– Status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Rullet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PROD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februar</a:t>
            </a:r>
            <a:endParaRPr lang="en-US" dirty="0" smtClean="0"/>
          </a:p>
          <a:p>
            <a:r>
              <a:rPr lang="en-US" dirty="0" err="1" smtClean="0"/>
              <a:t>Tredje</a:t>
            </a:r>
            <a:r>
              <a:rPr lang="en-US" dirty="0" smtClean="0"/>
              <a:t> </a:t>
            </a:r>
            <a:r>
              <a:rPr lang="en-US" dirty="0" err="1" smtClean="0"/>
              <a:t>revisjon</a:t>
            </a:r>
            <a:r>
              <a:rPr lang="en-US" dirty="0" smtClean="0"/>
              <a:t> </a:t>
            </a:r>
            <a:r>
              <a:rPr lang="en-US" dirty="0" err="1" smtClean="0"/>
              <a:t>kommer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oktober</a:t>
            </a:r>
            <a:endParaRPr lang="en-US" dirty="0" smtClean="0"/>
          </a:p>
          <a:p>
            <a:r>
              <a:rPr lang="en-US" dirty="0" smtClean="0">
                <a:solidFill>
                  <a:srgbClr val="034961"/>
                </a:solidFill>
              </a:rPr>
              <a:t>~10 000 </a:t>
            </a:r>
            <a:r>
              <a:rPr lang="en-US" dirty="0" err="1" smtClean="0">
                <a:solidFill>
                  <a:srgbClr val="034961"/>
                </a:solidFill>
              </a:rPr>
              <a:t>transaksjoner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gjennomført</a:t>
            </a:r>
            <a:endParaRPr lang="en-US" dirty="0" smtClean="0">
              <a:solidFill>
                <a:srgbClr val="034961"/>
              </a:solidFill>
            </a:endParaRPr>
          </a:p>
          <a:p>
            <a:r>
              <a:rPr lang="en-US" dirty="0" err="1" smtClean="0"/>
              <a:t>Mest</a:t>
            </a:r>
            <a:r>
              <a:rPr lang="en-US" dirty="0" smtClean="0"/>
              <a:t> </a:t>
            </a:r>
            <a:r>
              <a:rPr lang="en-US" dirty="0" err="1" smtClean="0"/>
              <a:t>populære</a:t>
            </a:r>
            <a:r>
              <a:rPr lang="en-US" dirty="0" smtClean="0"/>
              <a:t> </a:t>
            </a:r>
            <a:r>
              <a:rPr lang="en-US" dirty="0" err="1" smtClean="0"/>
              <a:t>vegobjekttype</a:t>
            </a:r>
            <a:r>
              <a:rPr lang="en-US" dirty="0" smtClean="0"/>
              <a:t>: </a:t>
            </a:r>
            <a:r>
              <a:rPr lang="en-US" dirty="0" err="1" smtClean="0"/>
              <a:t>Skiltplate</a:t>
            </a:r>
            <a:r>
              <a:rPr lang="en-US" dirty="0" smtClean="0"/>
              <a:t> (1865 </a:t>
            </a:r>
            <a:r>
              <a:rPr lang="en-US" dirty="0" err="1" smtClean="0"/>
              <a:t>objekter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</a:t>
            </a:r>
            <a:r>
              <a:rPr lang="en-US" dirty="0" err="1" smtClean="0">
                <a:solidFill>
                  <a:srgbClr val="034961"/>
                </a:solidFill>
              </a:rPr>
              <a:t>vrigste</a:t>
            </a:r>
            <a:r>
              <a:rPr lang="en-US" dirty="0" smtClean="0">
                <a:solidFill>
                  <a:srgbClr val="034961"/>
                </a:solidFill>
              </a:rPr>
              <a:t> </a:t>
            </a:r>
            <a:r>
              <a:rPr lang="en-US" dirty="0" err="1" smtClean="0">
                <a:solidFill>
                  <a:srgbClr val="034961"/>
                </a:solidFill>
              </a:rPr>
              <a:t>bruker</a:t>
            </a:r>
            <a:r>
              <a:rPr lang="en-US" dirty="0" smtClean="0">
                <a:solidFill>
                  <a:srgbClr val="034961"/>
                </a:solidFill>
              </a:rPr>
              <a:t>: </a:t>
            </a:r>
            <a:r>
              <a:rPr lang="en-US" dirty="0" err="1" smtClean="0">
                <a:solidFill>
                  <a:srgbClr val="034961"/>
                </a:solidFill>
              </a:rPr>
              <a:t>oddoygar</a:t>
            </a:r>
            <a:r>
              <a:rPr lang="en-US" dirty="0" smtClean="0">
                <a:solidFill>
                  <a:srgbClr val="034961"/>
                </a:solidFill>
              </a:rPr>
              <a:t> (~5800 </a:t>
            </a:r>
            <a:r>
              <a:rPr lang="en-US" dirty="0" err="1" smtClean="0">
                <a:solidFill>
                  <a:srgbClr val="034961"/>
                </a:solidFill>
              </a:rPr>
              <a:t>transaksjoner</a:t>
            </a:r>
            <a:r>
              <a:rPr lang="en-US" dirty="0" smtClean="0">
                <a:solidFill>
                  <a:srgbClr val="03496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034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dirty="0" err="1" smtClean="0"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="tunnel"&gt;	</a:t>
            </a:r>
            <a:endParaRPr lang="en-US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4990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 smtClean="0"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b="1" dirty="0" err="1" smtClean="0"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b="1" dirty="0" err="1" smtClean="0"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b="1" dirty="0" err="1" smtClean="0"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b="1" dirty="0" err="1" smtClean="0"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="tunnel"&gt;	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817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="tunnel"&gt;	</a:t>
            </a:r>
            <a:endParaRPr lang="en-US" sz="1000" dirty="0" smtClean="0">
              <a:solidFill>
                <a:schemeClr val="bg1">
                  <a:lumMod val="6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="tunnel"&gt;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       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5808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NVDB API </a:t>
            </a:r>
            <a:r>
              <a:rPr lang="en-US" dirty="0" err="1" smtClean="0"/>
              <a:t>Skriv</a:t>
            </a:r>
            <a:r>
              <a:rPr lang="en-US" dirty="0" smtClean="0"/>
              <a:t> - </a:t>
            </a:r>
            <a:r>
              <a:rPr lang="en-US" dirty="0" err="1" smtClean="0"/>
              <a:t>Endringssett</a:t>
            </a:r>
            <a:endParaRPr lang="en-US" dirty="0">
              <a:solidFill>
                <a:srgbClr val="03496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8096" y="1252728"/>
            <a:ext cx="730605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xmlns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http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nvdb.vegvesen.no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apiskriv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/domain/v2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datakatalogversjon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="2.06" </a:t>
            </a:r>
            <a:r>
              <a:rPr lang="en-US" sz="1000" dirty="0" err="1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effektDato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="2016-09-23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="581"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tempId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="tunnel"&gt;</a:t>
            </a:r>
            <a:r>
              <a:rPr lang="en-US" sz="1000" dirty="0">
                <a:latin typeface="Consolas" charset="0"/>
                <a:ea typeface="Consolas" charset="0"/>
                <a:cs typeface="Consolas" charset="0"/>
              </a:rPr>
              <a:t>	</a:t>
            </a:r>
            <a:endParaRPr lang="en-US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="5225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Grevlingtunnelen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="9306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&gt;34343&lt;/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typeId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="6891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"&gt;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   &lt;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&gt;POINT (7032234 514677)&lt;/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verdi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           &lt;/</a:t>
            </a:r>
            <a:r>
              <a:rPr lang="en-US" sz="1000" b="1" dirty="0" err="1">
                <a:latin typeface="Consolas" charset="0"/>
                <a:ea typeface="Consolas" charset="0"/>
                <a:cs typeface="Consolas" charset="0"/>
              </a:rPr>
              <a:t>egenskaper</a:t>
            </a:r>
            <a:r>
              <a:rPr lang="en-US" sz="1000" b="1" dirty="0" smtClean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   &lt;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punkt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lenkeId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="1125766" 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posisjon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="0.3234311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"/&gt;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lokasjon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vegObjekter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  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registrer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endringssett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8285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5251</TotalTime>
  <Words>1197</Words>
  <Application>Microsoft Macintosh PowerPoint</Application>
  <PresentationFormat>On-screen Show (16:10)</PresentationFormat>
  <Paragraphs>340</Paragraphs>
  <Slides>35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Calibri</vt:lpstr>
      <vt:lpstr>Calibri Bold</vt:lpstr>
      <vt:lpstr>Calibri Light</vt:lpstr>
      <vt:lpstr>Consolas</vt:lpstr>
      <vt:lpstr>Arial</vt:lpstr>
      <vt:lpstr>Office Theme</vt:lpstr>
      <vt:lpstr>NVDB API Skriv</vt:lpstr>
      <vt:lpstr>Agenda</vt:lpstr>
      <vt:lpstr>Prinsipper for skriving til NVDB</vt:lpstr>
      <vt:lpstr>NVDB API Skriv – Status</vt:lpstr>
      <vt:lpstr>NVDB API Skriv - Endringssett</vt:lpstr>
      <vt:lpstr>NVDB API Skriv - Endringssett</vt:lpstr>
      <vt:lpstr>NVDB API Skriv - Endringssett</vt:lpstr>
      <vt:lpstr>NVDB API Skriv - Endringssett</vt:lpstr>
      <vt:lpstr>NVDB API Skriv - Endringssett</vt:lpstr>
      <vt:lpstr>NVDB API Skriv - Endringssett</vt:lpstr>
      <vt:lpstr>NVDB API Skriv - Arbeidsflyt</vt:lpstr>
      <vt:lpstr>NVDB API Skriv - Tilstander</vt:lpstr>
      <vt:lpstr>NVDB API Skriv – Mer informasjon</vt:lpstr>
      <vt:lpstr>NVDB API Skriv – SDK</vt:lpstr>
      <vt:lpstr>NVDB API Skriv - SDK</vt:lpstr>
      <vt:lpstr>NVDB API Skriv – SDK</vt:lpstr>
      <vt:lpstr>NVDB API Skriv – SDK</vt:lpstr>
      <vt:lpstr>NVDB API Skriv – Identifisering</vt:lpstr>
      <vt:lpstr>NVDB API Skriv – Autentisering</vt:lpstr>
      <vt:lpstr>NVDB API Skriv – Autentisering</vt:lpstr>
      <vt:lpstr>NVDB API Skriv – Autentisering</vt:lpstr>
      <vt:lpstr>NVDB API Skriv – Autentisering</vt:lpstr>
      <vt:lpstr>NVDB API Skriv – Autentisering</vt:lpstr>
      <vt:lpstr>NVDB API Skriv – Autentisering, OpenAM</vt:lpstr>
      <vt:lpstr>NVDB API Skriv – Autentisering, OpenAM</vt:lpstr>
      <vt:lpstr>NVDB API Skriv – Autentisering, OpenAM</vt:lpstr>
      <vt:lpstr>NVDB API Skriv – Autentisering, OpenAM</vt:lpstr>
      <vt:lpstr>NVDB API Skriv – Autentisering, OpenAM</vt:lpstr>
      <vt:lpstr>NVDB API Skriv - Geometri</vt:lpstr>
      <vt:lpstr>NVDB API Skriv - Geometri</vt:lpstr>
      <vt:lpstr>NVDB API Skriv - Geometri</vt:lpstr>
      <vt:lpstr>NVDB API Skriv - Geometri</vt:lpstr>
      <vt:lpstr>NVDB API Skriv - Geometri</vt:lpstr>
      <vt:lpstr>NVDB API Skriv - Framover</vt:lpstr>
      <vt:lpstr>Spørsmål?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 Fagerberg</dc:creator>
  <cp:lastModifiedBy>Tore Eide Andersen</cp:lastModifiedBy>
  <cp:revision>287</cp:revision>
  <cp:lastPrinted>2016-02-04T10:08:40Z</cp:lastPrinted>
  <dcterms:created xsi:type="dcterms:W3CDTF">2016-01-18T05:20:32Z</dcterms:created>
  <dcterms:modified xsi:type="dcterms:W3CDTF">2016-09-23T18:38:05Z</dcterms:modified>
</cp:coreProperties>
</file>